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32" r:id="rId5"/>
    <p:sldId id="331" r:id="rId6"/>
    <p:sldId id="381" r:id="rId7"/>
    <p:sldId id="385" r:id="rId8"/>
    <p:sldId id="392" r:id="rId9"/>
    <p:sldId id="333" r:id="rId10"/>
    <p:sldId id="348" r:id="rId11"/>
    <p:sldId id="351" r:id="rId12"/>
    <p:sldId id="349" r:id="rId13"/>
    <p:sldId id="352" r:id="rId14"/>
    <p:sldId id="387" r:id="rId15"/>
    <p:sldId id="395" r:id="rId16"/>
    <p:sldId id="353" r:id="rId17"/>
    <p:sldId id="334" r:id="rId18"/>
    <p:sldId id="342" r:id="rId19"/>
    <p:sldId id="389" r:id="rId20"/>
    <p:sldId id="343" r:id="rId21"/>
    <p:sldId id="345" r:id="rId22"/>
    <p:sldId id="390" r:id="rId23"/>
    <p:sldId id="394" r:id="rId24"/>
    <p:sldId id="391" r:id="rId25"/>
    <p:sldId id="397" r:id="rId26"/>
    <p:sldId id="399" r:id="rId27"/>
    <p:sldId id="398" r:id="rId28"/>
    <p:sldId id="400" r:id="rId29"/>
    <p:sldId id="401" r:id="rId30"/>
    <p:sldId id="402" r:id="rId31"/>
    <p:sldId id="39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78157194-3052-4479-B3D1-064AE75DD22B}">
          <p14:sldIdLst>
            <p14:sldId id="332"/>
            <p14:sldId id="331"/>
            <p14:sldId id="381"/>
            <p14:sldId id="385"/>
            <p14:sldId id="392"/>
            <p14:sldId id="333"/>
            <p14:sldId id="348"/>
            <p14:sldId id="351"/>
            <p14:sldId id="349"/>
            <p14:sldId id="352"/>
            <p14:sldId id="387"/>
            <p14:sldId id="395"/>
            <p14:sldId id="353"/>
            <p14:sldId id="334"/>
            <p14:sldId id="342"/>
            <p14:sldId id="389"/>
            <p14:sldId id="343"/>
            <p14:sldId id="345"/>
            <p14:sldId id="390"/>
            <p14:sldId id="394"/>
            <p14:sldId id="391"/>
            <p14:sldId id="397"/>
            <p14:sldId id="399"/>
            <p14:sldId id="398"/>
            <p14:sldId id="400"/>
            <p14:sldId id="401"/>
            <p14:sldId id="402"/>
          </p14:sldIdLst>
        </p14:section>
        <p14:section name="Başlıksız Bölüm" id="{1AF70C7D-21A1-4175-989E-A1A97FCAB4CB}">
          <p14:sldIdLst>
            <p14:sldId id="3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8E"/>
    <a:srgbClr val="9FD9DE"/>
    <a:srgbClr val="FEECDF"/>
    <a:srgbClr val="012072"/>
    <a:srgbClr val="A00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B9D2FC-328C-407E-AE71-5F0D93948684}" v="1" dt="2025-04-30T08:13:13.6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815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1D5D53-EC2C-4A58-9538-9FFA091A33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96200" y="508000"/>
            <a:ext cx="3975100" cy="5245100"/>
          </a:xfrm>
          <a:custGeom>
            <a:avLst/>
            <a:gdLst>
              <a:gd name="connsiteX0" fmla="*/ 0 w 3975100"/>
              <a:gd name="connsiteY0" fmla="*/ 0 h 5245100"/>
              <a:gd name="connsiteX1" fmla="*/ 3975100 w 3975100"/>
              <a:gd name="connsiteY1" fmla="*/ 0 h 5245100"/>
              <a:gd name="connsiteX2" fmla="*/ 3975100 w 3975100"/>
              <a:gd name="connsiteY2" fmla="*/ 5245100 h 5245100"/>
              <a:gd name="connsiteX3" fmla="*/ 0 w 3975100"/>
              <a:gd name="connsiteY3" fmla="*/ 5245100 h 524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100" h="5245100">
                <a:moveTo>
                  <a:pt x="0" y="0"/>
                </a:moveTo>
                <a:lnTo>
                  <a:pt x="3975100" y="0"/>
                </a:lnTo>
                <a:lnTo>
                  <a:pt x="3975100" y="5245100"/>
                </a:lnTo>
                <a:lnTo>
                  <a:pt x="0" y="52451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0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DE6021A-BFDA-4B4E-BBD0-0FDE41A937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43800" y="793750"/>
            <a:ext cx="3835400" cy="5270500"/>
          </a:xfrm>
          <a:custGeom>
            <a:avLst/>
            <a:gdLst>
              <a:gd name="connsiteX0" fmla="*/ 0 w 3835400"/>
              <a:gd name="connsiteY0" fmla="*/ 0 h 5270500"/>
              <a:gd name="connsiteX1" fmla="*/ 3835400 w 3835400"/>
              <a:gd name="connsiteY1" fmla="*/ 0 h 5270500"/>
              <a:gd name="connsiteX2" fmla="*/ 3835400 w 3835400"/>
              <a:gd name="connsiteY2" fmla="*/ 5270500 h 5270500"/>
              <a:gd name="connsiteX3" fmla="*/ 0 w 3835400"/>
              <a:gd name="connsiteY3" fmla="*/ 5270500 h 527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5400" h="5270500">
                <a:moveTo>
                  <a:pt x="0" y="0"/>
                </a:moveTo>
                <a:lnTo>
                  <a:pt x="3835400" y="0"/>
                </a:lnTo>
                <a:lnTo>
                  <a:pt x="3835400" y="5270500"/>
                </a:lnTo>
                <a:lnTo>
                  <a:pt x="0" y="52705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06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944AD1C-3F21-4FB6-B613-33B4DA1E15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68457" y="1937857"/>
            <a:ext cx="2463800" cy="3027680"/>
          </a:xfrm>
          <a:custGeom>
            <a:avLst/>
            <a:gdLst>
              <a:gd name="connsiteX0" fmla="*/ 1231900 w 2463800"/>
              <a:gd name="connsiteY0" fmla="*/ 0 h 3027680"/>
              <a:gd name="connsiteX1" fmla="*/ 2463800 w 2463800"/>
              <a:gd name="connsiteY1" fmla="*/ 1231900 h 3027680"/>
              <a:gd name="connsiteX2" fmla="*/ 2463800 w 2463800"/>
              <a:gd name="connsiteY2" fmla="*/ 1795780 h 3027680"/>
              <a:gd name="connsiteX3" fmla="*/ 1231900 w 2463800"/>
              <a:gd name="connsiteY3" fmla="*/ 3027680 h 3027680"/>
              <a:gd name="connsiteX4" fmla="*/ 0 w 2463800"/>
              <a:gd name="connsiteY4" fmla="*/ 1795780 h 3027680"/>
              <a:gd name="connsiteX5" fmla="*/ 0 w 2463800"/>
              <a:gd name="connsiteY5" fmla="*/ 1231900 h 3027680"/>
              <a:gd name="connsiteX6" fmla="*/ 1231900 w 2463800"/>
              <a:gd name="connsiteY6" fmla="*/ 0 h 302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3800" h="3027680">
                <a:moveTo>
                  <a:pt x="1231900" y="0"/>
                </a:moveTo>
                <a:cubicBezTo>
                  <a:pt x="1912260" y="0"/>
                  <a:pt x="2463800" y="551540"/>
                  <a:pt x="2463800" y="1231900"/>
                </a:cubicBezTo>
                <a:lnTo>
                  <a:pt x="2463800" y="1795780"/>
                </a:lnTo>
                <a:cubicBezTo>
                  <a:pt x="2463800" y="2476140"/>
                  <a:pt x="1912260" y="3027680"/>
                  <a:pt x="1231900" y="3027680"/>
                </a:cubicBezTo>
                <a:cubicBezTo>
                  <a:pt x="551540" y="3027680"/>
                  <a:pt x="0" y="2476140"/>
                  <a:pt x="0" y="1795780"/>
                </a:cubicBezTo>
                <a:lnTo>
                  <a:pt x="0" y="1231900"/>
                </a:lnTo>
                <a:cubicBezTo>
                  <a:pt x="0" y="551540"/>
                  <a:pt x="551540" y="0"/>
                  <a:pt x="12319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3840D2D-8F57-411A-B1BC-1FF0796611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18935" y="1937857"/>
            <a:ext cx="2463800" cy="3027680"/>
          </a:xfrm>
          <a:custGeom>
            <a:avLst/>
            <a:gdLst>
              <a:gd name="connsiteX0" fmla="*/ 1231900 w 2463800"/>
              <a:gd name="connsiteY0" fmla="*/ 0 h 3027680"/>
              <a:gd name="connsiteX1" fmla="*/ 2463800 w 2463800"/>
              <a:gd name="connsiteY1" fmla="*/ 1231900 h 3027680"/>
              <a:gd name="connsiteX2" fmla="*/ 2463800 w 2463800"/>
              <a:gd name="connsiteY2" fmla="*/ 1795780 h 3027680"/>
              <a:gd name="connsiteX3" fmla="*/ 1231900 w 2463800"/>
              <a:gd name="connsiteY3" fmla="*/ 3027680 h 3027680"/>
              <a:gd name="connsiteX4" fmla="*/ 0 w 2463800"/>
              <a:gd name="connsiteY4" fmla="*/ 1795780 h 3027680"/>
              <a:gd name="connsiteX5" fmla="*/ 0 w 2463800"/>
              <a:gd name="connsiteY5" fmla="*/ 1231900 h 3027680"/>
              <a:gd name="connsiteX6" fmla="*/ 1231900 w 2463800"/>
              <a:gd name="connsiteY6" fmla="*/ 0 h 302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3800" h="3027680">
                <a:moveTo>
                  <a:pt x="1231900" y="0"/>
                </a:moveTo>
                <a:cubicBezTo>
                  <a:pt x="1912260" y="0"/>
                  <a:pt x="2463800" y="551540"/>
                  <a:pt x="2463800" y="1231900"/>
                </a:cubicBezTo>
                <a:lnTo>
                  <a:pt x="2463800" y="1795780"/>
                </a:lnTo>
                <a:cubicBezTo>
                  <a:pt x="2463800" y="2476140"/>
                  <a:pt x="1912260" y="3027680"/>
                  <a:pt x="1231900" y="3027680"/>
                </a:cubicBezTo>
                <a:cubicBezTo>
                  <a:pt x="551540" y="3027680"/>
                  <a:pt x="0" y="2476140"/>
                  <a:pt x="0" y="1795780"/>
                </a:cubicBezTo>
                <a:lnTo>
                  <a:pt x="0" y="1231900"/>
                </a:lnTo>
                <a:cubicBezTo>
                  <a:pt x="0" y="551540"/>
                  <a:pt x="551540" y="0"/>
                  <a:pt x="12319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99E3F-F000-4CF6-888F-30D998680A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17979" y="1937857"/>
            <a:ext cx="2463800" cy="3027680"/>
          </a:xfrm>
          <a:custGeom>
            <a:avLst/>
            <a:gdLst>
              <a:gd name="connsiteX0" fmla="*/ 1231900 w 2463800"/>
              <a:gd name="connsiteY0" fmla="*/ 0 h 3027680"/>
              <a:gd name="connsiteX1" fmla="*/ 2463800 w 2463800"/>
              <a:gd name="connsiteY1" fmla="*/ 1231900 h 3027680"/>
              <a:gd name="connsiteX2" fmla="*/ 2463800 w 2463800"/>
              <a:gd name="connsiteY2" fmla="*/ 1795780 h 3027680"/>
              <a:gd name="connsiteX3" fmla="*/ 1231900 w 2463800"/>
              <a:gd name="connsiteY3" fmla="*/ 3027680 h 3027680"/>
              <a:gd name="connsiteX4" fmla="*/ 0 w 2463800"/>
              <a:gd name="connsiteY4" fmla="*/ 1795780 h 3027680"/>
              <a:gd name="connsiteX5" fmla="*/ 0 w 2463800"/>
              <a:gd name="connsiteY5" fmla="*/ 1231900 h 3027680"/>
              <a:gd name="connsiteX6" fmla="*/ 1231900 w 2463800"/>
              <a:gd name="connsiteY6" fmla="*/ 0 h 302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3800" h="3027680">
                <a:moveTo>
                  <a:pt x="1231900" y="0"/>
                </a:moveTo>
                <a:cubicBezTo>
                  <a:pt x="1912260" y="0"/>
                  <a:pt x="2463800" y="551540"/>
                  <a:pt x="2463800" y="1231900"/>
                </a:cubicBezTo>
                <a:lnTo>
                  <a:pt x="2463800" y="1795780"/>
                </a:lnTo>
                <a:cubicBezTo>
                  <a:pt x="2463800" y="2476140"/>
                  <a:pt x="1912260" y="3027680"/>
                  <a:pt x="1231900" y="3027680"/>
                </a:cubicBezTo>
                <a:cubicBezTo>
                  <a:pt x="551540" y="3027680"/>
                  <a:pt x="0" y="2476140"/>
                  <a:pt x="0" y="1795780"/>
                </a:cubicBezTo>
                <a:lnTo>
                  <a:pt x="0" y="1231900"/>
                </a:lnTo>
                <a:cubicBezTo>
                  <a:pt x="0" y="551540"/>
                  <a:pt x="551540" y="0"/>
                  <a:pt x="12319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76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A87E83-F674-42AE-9EC8-5BBA543393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64402" y="4134205"/>
            <a:ext cx="2006598" cy="2242705"/>
          </a:xfrm>
          <a:custGeom>
            <a:avLst/>
            <a:gdLst>
              <a:gd name="connsiteX0" fmla="*/ 0 w 2006598"/>
              <a:gd name="connsiteY0" fmla="*/ 0 h 2242705"/>
              <a:gd name="connsiteX1" fmla="*/ 2006598 w 2006598"/>
              <a:gd name="connsiteY1" fmla="*/ 0 h 2242705"/>
              <a:gd name="connsiteX2" fmla="*/ 2006598 w 2006598"/>
              <a:gd name="connsiteY2" fmla="*/ 2242705 h 2242705"/>
              <a:gd name="connsiteX3" fmla="*/ 0 w 2006598"/>
              <a:gd name="connsiteY3" fmla="*/ 2242705 h 224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598" h="2242705">
                <a:moveTo>
                  <a:pt x="0" y="0"/>
                </a:moveTo>
                <a:lnTo>
                  <a:pt x="2006598" y="0"/>
                </a:lnTo>
                <a:lnTo>
                  <a:pt x="2006598" y="2242705"/>
                </a:lnTo>
                <a:lnTo>
                  <a:pt x="0" y="22427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BD227-FC64-4700-83F7-390F538039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000" y="482599"/>
            <a:ext cx="10922000" cy="3270251"/>
          </a:xfrm>
          <a:custGeom>
            <a:avLst/>
            <a:gdLst>
              <a:gd name="connsiteX0" fmla="*/ 0 w 10922000"/>
              <a:gd name="connsiteY0" fmla="*/ 0 h 2838095"/>
              <a:gd name="connsiteX1" fmla="*/ 10922000 w 10922000"/>
              <a:gd name="connsiteY1" fmla="*/ 0 h 2838095"/>
              <a:gd name="connsiteX2" fmla="*/ 10922000 w 10922000"/>
              <a:gd name="connsiteY2" fmla="*/ 2838095 h 2838095"/>
              <a:gd name="connsiteX3" fmla="*/ 0 w 10922000"/>
              <a:gd name="connsiteY3" fmla="*/ 2838095 h 283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2000" h="2838095">
                <a:moveTo>
                  <a:pt x="0" y="0"/>
                </a:moveTo>
                <a:lnTo>
                  <a:pt x="10922000" y="0"/>
                </a:lnTo>
                <a:lnTo>
                  <a:pt x="10922000" y="2838095"/>
                </a:lnTo>
                <a:lnTo>
                  <a:pt x="0" y="283809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016A8CE-C85B-473B-A499-13863C0CEF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50402" y="4134205"/>
            <a:ext cx="2006598" cy="2242705"/>
          </a:xfrm>
          <a:custGeom>
            <a:avLst/>
            <a:gdLst>
              <a:gd name="connsiteX0" fmla="*/ 0 w 2006598"/>
              <a:gd name="connsiteY0" fmla="*/ 0 h 2242705"/>
              <a:gd name="connsiteX1" fmla="*/ 2006598 w 2006598"/>
              <a:gd name="connsiteY1" fmla="*/ 0 h 2242705"/>
              <a:gd name="connsiteX2" fmla="*/ 2006598 w 2006598"/>
              <a:gd name="connsiteY2" fmla="*/ 2242705 h 2242705"/>
              <a:gd name="connsiteX3" fmla="*/ 0 w 2006598"/>
              <a:gd name="connsiteY3" fmla="*/ 2242705 h 224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598" h="2242705">
                <a:moveTo>
                  <a:pt x="0" y="0"/>
                </a:moveTo>
                <a:lnTo>
                  <a:pt x="2006598" y="0"/>
                </a:lnTo>
                <a:lnTo>
                  <a:pt x="2006598" y="2242705"/>
                </a:lnTo>
                <a:lnTo>
                  <a:pt x="0" y="224270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67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BBFC816-48E9-400B-AFC1-70C0028362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143000"/>
            <a:ext cx="4495801" cy="5708683"/>
          </a:xfrm>
          <a:custGeom>
            <a:avLst/>
            <a:gdLst>
              <a:gd name="connsiteX0" fmla="*/ 0 w 4495801"/>
              <a:gd name="connsiteY0" fmla="*/ 0 h 5708683"/>
              <a:gd name="connsiteX1" fmla="*/ 4495801 w 4495801"/>
              <a:gd name="connsiteY1" fmla="*/ 0 h 5708683"/>
              <a:gd name="connsiteX2" fmla="*/ 4495801 w 4495801"/>
              <a:gd name="connsiteY2" fmla="*/ 5708683 h 5708683"/>
              <a:gd name="connsiteX3" fmla="*/ 0 w 4495801"/>
              <a:gd name="connsiteY3" fmla="*/ 5708683 h 570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5801" h="5708683">
                <a:moveTo>
                  <a:pt x="0" y="0"/>
                </a:moveTo>
                <a:lnTo>
                  <a:pt x="4495801" y="0"/>
                </a:lnTo>
                <a:lnTo>
                  <a:pt x="4495801" y="5708683"/>
                </a:lnTo>
                <a:lnTo>
                  <a:pt x="0" y="570868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4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5C2CA4-412C-4B08-A13E-64BB24CD97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191" y="387221"/>
            <a:ext cx="4469363" cy="6083559"/>
          </a:xfrm>
          <a:custGeom>
            <a:avLst/>
            <a:gdLst>
              <a:gd name="connsiteX0" fmla="*/ 0 w 4469363"/>
              <a:gd name="connsiteY0" fmla="*/ 0 h 6083559"/>
              <a:gd name="connsiteX1" fmla="*/ 4469363 w 4469363"/>
              <a:gd name="connsiteY1" fmla="*/ 0 h 6083559"/>
              <a:gd name="connsiteX2" fmla="*/ 4469363 w 4469363"/>
              <a:gd name="connsiteY2" fmla="*/ 6083559 h 6083559"/>
              <a:gd name="connsiteX3" fmla="*/ 0 w 4469363"/>
              <a:gd name="connsiteY3" fmla="*/ 6083559 h 6083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9363" h="6083559">
                <a:moveTo>
                  <a:pt x="0" y="0"/>
                </a:moveTo>
                <a:lnTo>
                  <a:pt x="4469363" y="0"/>
                </a:lnTo>
                <a:lnTo>
                  <a:pt x="4469363" y="6083559"/>
                </a:lnTo>
                <a:lnTo>
                  <a:pt x="0" y="608355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62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57E1B0-6959-4D71-992E-B1DF52DD7A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73487" y="655864"/>
            <a:ext cx="2827175" cy="2601686"/>
          </a:xfrm>
          <a:custGeom>
            <a:avLst/>
            <a:gdLst>
              <a:gd name="connsiteX0" fmla="*/ 0 w 2827175"/>
              <a:gd name="connsiteY0" fmla="*/ 0 h 2601686"/>
              <a:gd name="connsiteX1" fmla="*/ 2827175 w 2827175"/>
              <a:gd name="connsiteY1" fmla="*/ 0 h 2601686"/>
              <a:gd name="connsiteX2" fmla="*/ 2827175 w 2827175"/>
              <a:gd name="connsiteY2" fmla="*/ 2601686 h 2601686"/>
              <a:gd name="connsiteX3" fmla="*/ 0 w 2827175"/>
              <a:gd name="connsiteY3" fmla="*/ 2601686 h 2601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7175" h="2601686">
                <a:moveTo>
                  <a:pt x="0" y="0"/>
                </a:moveTo>
                <a:lnTo>
                  <a:pt x="2827175" y="0"/>
                </a:lnTo>
                <a:lnTo>
                  <a:pt x="2827175" y="2601686"/>
                </a:lnTo>
                <a:lnTo>
                  <a:pt x="0" y="260168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5C875BC-0C86-4017-A068-4FF3204945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73486" y="3257550"/>
            <a:ext cx="2827175" cy="2931004"/>
          </a:xfrm>
          <a:custGeom>
            <a:avLst/>
            <a:gdLst>
              <a:gd name="connsiteX0" fmla="*/ 0 w 2827175"/>
              <a:gd name="connsiteY0" fmla="*/ 0 h 2931004"/>
              <a:gd name="connsiteX1" fmla="*/ 2827175 w 2827175"/>
              <a:gd name="connsiteY1" fmla="*/ 0 h 2931004"/>
              <a:gd name="connsiteX2" fmla="*/ 2827175 w 2827175"/>
              <a:gd name="connsiteY2" fmla="*/ 2931004 h 2931004"/>
              <a:gd name="connsiteX3" fmla="*/ 0 w 2827175"/>
              <a:gd name="connsiteY3" fmla="*/ 2931004 h 293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7175" h="2931004">
                <a:moveTo>
                  <a:pt x="0" y="0"/>
                </a:moveTo>
                <a:lnTo>
                  <a:pt x="2827175" y="0"/>
                </a:lnTo>
                <a:lnTo>
                  <a:pt x="2827175" y="2931004"/>
                </a:lnTo>
                <a:lnTo>
                  <a:pt x="0" y="293100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F9A31F-221F-4A0F-9926-70F05AA777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00661" y="655864"/>
            <a:ext cx="3048359" cy="5532690"/>
          </a:xfrm>
          <a:custGeom>
            <a:avLst/>
            <a:gdLst>
              <a:gd name="connsiteX0" fmla="*/ 0 w 3048359"/>
              <a:gd name="connsiteY0" fmla="*/ 0 h 5532690"/>
              <a:gd name="connsiteX1" fmla="*/ 3048359 w 3048359"/>
              <a:gd name="connsiteY1" fmla="*/ 0 h 5532690"/>
              <a:gd name="connsiteX2" fmla="*/ 3048359 w 3048359"/>
              <a:gd name="connsiteY2" fmla="*/ 5532690 h 5532690"/>
              <a:gd name="connsiteX3" fmla="*/ 0 w 3048359"/>
              <a:gd name="connsiteY3" fmla="*/ 5532690 h 553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359" h="5532690">
                <a:moveTo>
                  <a:pt x="0" y="0"/>
                </a:moveTo>
                <a:lnTo>
                  <a:pt x="3048359" y="0"/>
                </a:lnTo>
                <a:lnTo>
                  <a:pt x="3048359" y="5532690"/>
                </a:lnTo>
                <a:lnTo>
                  <a:pt x="0" y="553269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14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DEFC53-D77C-4341-980B-361579A520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23110" y="382556"/>
            <a:ext cx="4189445" cy="6092890"/>
          </a:xfrm>
          <a:custGeom>
            <a:avLst/>
            <a:gdLst>
              <a:gd name="connsiteX0" fmla="*/ 0 w 3934408"/>
              <a:gd name="connsiteY0" fmla="*/ 0 h 5346440"/>
              <a:gd name="connsiteX1" fmla="*/ 3934408 w 3934408"/>
              <a:gd name="connsiteY1" fmla="*/ 0 h 5346440"/>
              <a:gd name="connsiteX2" fmla="*/ 3934408 w 3934408"/>
              <a:gd name="connsiteY2" fmla="*/ 5346440 h 5346440"/>
              <a:gd name="connsiteX3" fmla="*/ 0 w 3934408"/>
              <a:gd name="connsiteY3" fmla="*/ 5346440 h 534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34408" h="5346440">
                <a:moveTo>
                  <a:pt x="0" y="0"/>
                </a:moveTo>
                <a:lnTo>
                  <a:pt x="3934408" y="0"/>
                </a:lnTo>
                <a:lnTo>
                  <a:pt x="3934408" y="5346440"/>
                </a:lnTo>
                <a:lnTo>
                  <a:pt x="0" y="534644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33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B4547C-4281-4607-B140-9AD7EFB48D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93660" y="3521977"/>
            <a:ext cx="2061769" cy="2061769"/>
          </a:xfrm>
          <a:custGeom>
            <a:avLst/>
            <a:gdLst>
              <a:gd name="connsiteX0" fmla="*/ 437686 w 2061769"/>
              <a:gd name="connsiteY0" fmla="*/ 0 h 2061769"/>
              <a:gd name="connsiteX1" fmla="*/ 2061769 w 2061769"/>
              <a:gd name="connsiteY1" fmla="*/ 437687 h 2061769"/>
              <a:gd name="connsiteX2" fmla="*/ 1624082 w 2061769"/>
              <a:gd name="connsiteY2" fmla="*/ 2061769 h 2061769"/>
              <a:gd name="connsiteX3" fmla="*/ 0 w 2061769"/>
              <a:gd name="connsiteY3" fmla="*/ 1624082 h 2061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1769" h="2061769">
                <a:moveTo>
                  <a:pt x="437686" y="0"/>
                </a:moveTo>
                <a:lnTo>
                  <a:pt x="2061769" y="437687"/>
                </a:lnTo>
                <a:lnTo>
                  <a:pt x="1624082" y="2061769"/>
                </a:lnTo>
                <a:lnTo>
                  <a:pt x="0" y="1624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E99E580-16B6-44BE-9D62-A50064722B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61364" y="1328119"/>
            <a:ext cx="3160510" cy="3161188"/>
          </a:xfrm>
          <a:custGeom>
            <a:avLst/>
            <a:gdLst>
              <a:gd name="connsiteX0" fmla="*/ 2499260 w 3160510"/>
              <a:gd name="connsiteY0" fmla="*/ 0 h 3161188"/>
              <a:gd name="connsiteX1" fmla="*/ 3160510 w 3160510"/>
              <a:gd name="connsiteY1" fmla="*/ 2500182 h 3161188"/>
              <a:gd name="connsiteX2" fmla="*/ 661250 w 3160510"/>
              <a:gd name="connsiteY2" fmla="*/ 3161188 h 3161188"/>
              <a:gd name="connsiteX3" fmla="*/ 0 w 3160510"/>
              <a:gd name="connsiteY3" fmla="*/ 661006 h 316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0510" h="3161188">
                <a:moveTo>
                  <a:pt x="2499260" y="0"/>
                </a:moveTo>
                <a:lnTo>
                  <a:pt x="3160510" y="2500182"/>
                </a:lnTo>
                <a:lnTo>
                  <a:pt x="661250" y="3161188"/>
                </a:lnTo>
                <a:lnTo>
                  <a:pt x="0" y="66100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C73C05-B4AB-4178-A737-BAB86DBB56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78446" y="2232306"/>
            <a:ext cx="2567535" cy="2568207"/>
          </a:xfrm>
          <a:custGeom>
            <a:avLst/>
            <a:gdLst>
              <a:gd name="connsiteX0" fmla="*/ 545249 w 2567535"/>
              <a:gd name="connsiteY0" fmla="*/ 0 h 2568207"/>
              <a:gd name="connsiteX1" fmla="*/ 2567535 w 2567535"/>
              <a:gd name="connsiteY1" fmla="*/ 545001 h 2568207"/>
              <a:gd name="connsiteX2" fmla="*/ 2022286 w 2567535"/>
              <a:gd name="connsiteY2" fmla="*/ 2568207 h 2568207"/>
              <a:gd name="connsiteX3" fmla="*/ 0 w 2567535"/>
              <a:gd name="connsiteY3" fmla="*/ 2023206 h 2568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7535" h="2568207">
                <a:moveTo>
                  <a:pt x="545249" y="0"/>
                </a:moveTo>
                <a:lnTo>
                  <a:pt x="2567535" y="545001"/>
                </a:lnTo>
                <a:lnTo>
                  <a:pt x="2022286" y="2568207"/>
                </a:lnTo>
                <a:lnTo>
                  <a:pt x="0" y="202320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94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32E34D6-2CFA-4839-9FB7-E7BAEE1176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9779" y="3429001"/>
            <a:ext cx="2902857" cy="2543641"/>
          </a:xfrm>
          <a:custGeom>
            <a:avLst/>
            <a:gdLst>
              <a:gd name="connsiteX0" fmla="*/ 0 w 2902857"/>
              <a:gd name="connsiteY0" fmla="*/ 0 h 2543641"/>
              <a:gd name="connsiteX1" fmla="*/ 2902857 w 2902857"/>
              <a:gd name="connsiteY1" fmla="*/ 0 h 2543641"/>
              <a:gd name="connsiteX2" fmla="*/ 2902857 w 2902857"/>
              <a:gd name="connsiteY2" fmla="*/ 2543641 h 2543641"/>
              <a:gd name="connsiteX3" fmla="*/ 0 w 2902857"/>
              <a:gd name="connsiteY3" fmla="*/ 2543641 h 254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2857" h="2543641">
                <a:moveTo>
                  <a:pt x="0" y="0"/>
                </a:moveTo>
                <a:lnTo>
                  <a:pt x="2902857" y="0"/>
                </a:lnTo>
                <a:lnTo>
                  <a:pt x="2902857" y="2543641"/>
                </a:lnTo>
                <a:lnTo>
                  <a:pt x="0" y="254364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2D009B6-E741-40A5-B5FF-ACB133A2A5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6880" y="885359"/>
            <a:ext cx="2307772" cy="3236697"/>
          </a:xfrm>
          <a:custGeom>
            <a:avLst/>
            <a:gdLst>
              <a:gd name="connsiteX0" fmla="*/ 0 w 2307772"/>
              <a:gd name="connsiteY0" fmla="*/ 0 h 3236697"/>
              <a:gd name="connsiteX1" fmla="*/ 2307772 w 2307772"/>
              <a:gd name="connsiteY1" fmla="*/ 0 h 3236697"/>
              <a:gd name="connsiteX2" fmla="*/ 2307772 w 2307772"/>
              <a:gd name="connsiteY2" fmla="*/ 3236697 h 3236697"/>
              <a:gd name="connsiteX3" fmla="*/ 0 w 2307772"/>
              <a:gd name="connsiteY3" fmla="*/ 3236697 h 32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7772" h="3236697">
                <a:moveTo>
                  <a:pt x="0" y="0"/>
                </a:moveTo>
                <a:lnTo>
                  <a:pt x="2307772" y="0"/>
                </a:lnTo>
                <a:lnTo>
                  <a:pt x="2307772" y="3236697"/>
                </a:lnTo>
                <a:lnTo>
                  <a:pt x="0" y="323669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F5DB026-AD42-44AF-B6FB-F10FC83DBA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02447" y="2754085"/>
            <a:ext cx="1959429" cy="2735942"/>
          </a:xfrm>
          <a:custGeom>
            <a:avLst/>
            <a:gdLst>
              <a:gd name="connsiteX0" fmla="*/ 0 w 1959429"/>
              <a:gd name="connsiteY0" fmla="*/ 0 h 2735942"/>
              <a:gd name="connsiteX1" fmla="*/ 1959429 w 1959429"/>
              <a:gd name="connsiteY1" fmla="*/ 0 h 2735942"/>
              <a:gd name="connsiteX2" fmla="*/ 1959429 w 1959429"/>
              <a:gd name="connsiteY2" fmla="*/ 2735942 h 2735942"/>
              <a:gd name="connsiteX3" fmla="*/ 0 w 1959429"/>
              <a:gd name="connsiteY3" fmla="*/ 2735942 h 273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9429" h="2735942">
                <a:moveTo>
                  <a:pt x="0" y="0"/>
                </a:moveTo>
                <a:lnTo>
                  <a:pt x="1959429" y="0"/>
                </a:lnTo>
                <a:lnTo>
                  <a:pt x="1959429" y="2735942"/>
                </a:lnTo>
                <a:lnTo>
                  <a:pt x="0" y="273594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6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29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4EA140-19DA-4026-AAE8-B0F21E72F0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43549" y="3181350"/>
            <a:ext cx="2638425" cy="3676650"/>
          </a:xfrm>
          <a:custGeom>
            <a:avLst/>
            <a:gdLst>
              <a:gd name="connsiteX0" fmla="*/ 0 w 2638425"/>
              <a:gd name="connsiteY0" fmla="*/ 0 h 3676650"/>
              <a:gd name="connsiteX1" fmla="*/ 2638425 w 2638425"/>
              <a:gd name="connsiteY1" fmla="*/ 0 h 3676650"/>
              <a:gd name="connsiteX2" fmla="*/ 2638425 w 2638425"/>
              <a:gd name="connsiteY2" fmla="*/ 3676650 h 3676650"/>
              <a:gd name="connsiteX3" fmla="*/ 0 w 2638425"/>
              <a:gd name="connsiteY3" fmla="*/ 3676650 h 367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25" h="3676650">
                <a:moveTo>
                  <a:pt x="0" y="0"/>
                </a:moveTo>
                <a:lnTo>
                  <a:pt x="2638425" y="0"/>
                </a:lnTo>
                <a:lnTo>
                  <a:pt x="2638425" y="3676650"/>
                </a:lnTo>
                <a:lnTo>
                  <a:pt x="0" y="36766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FF525B9-7FC0-456C-9CBC-5C2F168338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62950" y="0"/>
            <a:ext cx="3829050" cy="6858000"/>
          </a:xfrm>
          <a:custGeom>
            <a:avLst/>
            <a:gdLst>
              <a:gd name="connsiteX0" fmla="*/ 0 w 3829050"/>
              <a:gd name="connsiteY0" fmla="*/ 0 h 6858000"/>
              <a:gd name="connsiteX1" fmla="*/ 3829050 w 3829050"/>
              <a:gd name="connsiteY1" fmla="*/ 0 h 6858000"/>
              <a:gd name="connsiteX2" fmla="*/ 3829050 w 3829050"/>
              <a:gd name="connsiteY2" fmla="*/ 6858000 h 6858000"/>
              <a:gd name="connsiteX3" fmla="*/ 0 w 38290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9050" h="6858000">
                <a:moveTo>
                  <a:pt x="0" y="0"/>
                </a:moveTo>
                <a:lnTo>
                  <a:pt x="3829050" y="0"/>
                </a:lnTo>
                <a:lnTo>
                  <a:pt x="38290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6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870C4D9-A0D0-4F3F-BBF4-87C5733438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86873" y="419099"/>
            <a:ext cx="2667002" cy="5962650"/>
          </a:xfrm>
          <a:custGeom>
            <a:avLst/>
            <a:gdLst>
              <a:gd name="connsiteX0" fmla="*/ 0 w 2667002"/>
              <a:gd name="connsiteY0" fmla="*/ 0 h 5962650"/>
              <a:gd name="connsiteX1" fmla="*/ 2667002 w 2667002"/>
              <a:gd name="connsiteY1" fmla="*/ 0 h 5962650"/>
              <a:gd name="connsiteX2" fmla="*/ 2667002 w 2667002"/>
              <a:gd name="connsiteY2" fmla="*/ 5962650 h 5962650"/>
              <a:gd name="connsiteX3" fmla="*/ 0 w 2667002"/>
              <a:gd name="connsiteY3" fmla="*/ 596265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7002" h="5962650">
                <a:moveTo>
                  <a:pt x="0" y="0"/>
                </a:moveTo>
                <a:lnTo>
                  <a:pt x="2667002" y="0"/>
                </a:lnTo>
                <a:lnTo>
                  <a:pt x="2667002" y="5962650"/>
                </a:lnTo>
                <a:lnTo>
                  <a:pt x="0" y="59626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C76B33D-A691-4EE8-89D0-D87D138E10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34149" y="419100"/>
            <a:ext cx="2533651" cy="5962650"/>
          </a:xfrm>
          <a:custGeom>
            <a:avLst/>
            <a:gdLst>
              <a:gd name="connsiteX0" fmla="*/ 0 w 2533651"/>
              <a:gd name="connsiteY0" fmla="*/ 0 h 5962650"/>
              <a:gd name="connsiteX1" fmla="*/ 2533651 w 2533651"/>
              <a:gd name="connsiteY1" fmla="*/ 0 h 5962650"/>
              <a:gd name="connsiteX2" fmla="*/ 2533651 w 2533651"/>
              <a:gd name="connsiteY2" fmla="*/ 5962650 h 5962650"/>
              <a:gd name="connsiteX3" fmla="*/ 0 w 2533651"/>
              <a:gd name="connsiteY3" fmla="*/ 5962650 h 596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3651" h="5962650">
                <a:moveTo>
                  <a:pt x="0" y="0"/>
                </a:moveTo>
                <a:lnTo>
                  <a:pt x="2533651" y="0"/>
                </a:lnTo>
                <a:lnTo>
                  <a:pt x="2533651" y="5962650"/>
                </a:lnTo>
                <a:lnTo>
                  <a:pt x="0" y="59626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74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7DBD83F-A428-4E7D-B754-3445748A83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86600" y="1409700"/>
            <a:ext cx="4191000" cy="4038600"/>
          </a:xfrm>
          <a:custGeom>
            <a:avLst/>
            <a:gdLst>
              <a:gd name="connsiteX0" fmla="*/ 0 w 4191000"/>
              <a:gd name="connsiteY0" fmla="*/ 0 h 4038600"/>
              <a:gd name="connsiteX1" fmla="*/ 4191000 w 4191000"/>
              <a:gd name="connsiteY1" fmla="*/ 0 h 4038600"/>
              <a:gd name="connsiteX2" fmla="*/ 4191000 w 4191000"/>
              <a:gd name="connsiteY2" fmla="*/ 4038600 h 4038600"/>
              <a:gd name="connsiteX3" fmla="*/ 0 w 4191000"/>
              <a:gd name="connsiteY3" fmla="*/ 403860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4038600">
                <a:moveTo>
                  <a:pt x="0" y="0"/>
                </a:moveTo>
                <a:lnTo>
                  <a:pt x="4191000" y="0"/>
                </a:lnTo>
                <a:lnTo>
                  <a:pt x="4191000" y="4038600"/>
                </a:lnTo>
                <a:lnTo>
                  <a:pt x="0" y="40386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1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4B1D7F8-6193-4096-B8A4-8EA24B3D10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1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E254C59-EFB2-4105-B260-D9D7B360E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3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60B1E5F-08DF-4868-B985-992641861A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81257" y="595086"/>
            <a:ext cx="3715657" cy="5733143"/>
          </a:xfrm>
          <a:custGeom>
            <a:avLst/>
            <a:gdLst>
              <a:gd name="connsiteX0" fmla="*/ 0 w 3715657"/>
              <a:gd name="connsiteY0" fmla="*/ 0 h 5733143"/>
              <a:gd name="connsiteX1" fmla="*/ 3715657 w 3715657"/>
              <a:gd name="connsiteY1" fmla="*/ 0 h 5733143"/>
              <a:gd name="connsiteX2" fmla="*/ 3715657 w 3715657"/>
              <a:gd name="connsiteY2" fmla="*/ 5733143 h 5733143"/>
              <a:gd name="connsiteX3" fmla="*/ 0 w 3715657"/>
              <a:gd name="connsiteY3" fmla="*/ 5733143 h 573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5657" h="5733143">
                <a:moveTo>
                  <a:pt x="0" y="0"/>
                </a:moveTo>
                <a:lnTo>
                  <a:pt x="3715657" y="0"/>
                </a:lnTo>
                <a:lnTo>
                  <a:pt x="3715657" y="5733143"/>
                </a:lnTo>
                <a:lnTo>
                  <a:pt x="0" y="573314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394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749E61-0EAF-43CE-95F7-136AD90D2F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15498" y="1369835"/>
            <a:ext cx="3512457" cy="4201413"/>
          </a:xfrm>
          <a:custGeom>
            <a:avLst/>
            <a:gdLst>
              <a:gd name="connsiteX0" fmla="*/ 0 w 3512457"/>
              <a:gd name="connsiteY0" fmla="*/ 0 h 4201413"/>
              <a:gd name="connsiteX1" fmla="*/ 3512457 w 3512457"/>
              <a:gd name="connsiteY1" fmla="*/ 0 h 4201413"/>
              <a:gd name="connsiteX2" fmla="*/ 3512457 w 3512457"/>
              <a:gd name="connsiteY2" fmla="*/ 4201413 h 4201413"/>
              <a:gd name="connsiteX3" fmla="*/ 0 w 3512457"/>
              <a:gd name="connsiteY3" fmla="*/ 4201413 h 420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2457" h="4201413">
                <a:moveTo>
                  <a:pt x="0" y="0"/>
                </a:moveTo>
                <a:lnTo>
                  <a:pt x="3512457" y="0"/>
                </a:lnTo>
                <a:lnTo>
                  <a:pt x="3512457" y="4201413"/>
                </a:lnTo>
                <a:lnTo>
                  <a:pt x="0" y="420141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3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53CEBD3-E90E-42B0-B8B0-8B11BE6C72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1"/>
          </a:xfrm>
          <a:custGeom>
            <a:avLst/>
            <a:gdLst>
              <a:gd name="connsiteX0" fmla="*/ 0 w 12192001"/>
              <a:gd name="connsiteY0" fmla="*/ 0 h 6858001"/>
              <a:gd name="connsiteX1" fmla="*/ 12192001 w 12192001"/>
              <a:gd name="connsiteY1" fmla="*/ 0 h 6858001"/>
              <a:gd name="connsiteX2" fmla="*/ 12192001 w 12192001"/>
              <a:gd name="connsiteY2" fmla="*/ 6858001 h 6858001"/>
              <a:gd name="connsiteX3" fmla="*/ 0 w 12192001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6858001">
                <a:moveTo>
                  <a:pt x="0" y="0"/>
                </a:moveTo>
                <a:lnTo>
                  <a:pt x="12192001" y="0"/>
                </a:lnTo>
                <a:lnTo>
                  <a:pt x="12192001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0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C834A6-AE18-47CF-9EDA-C756F284B8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74385" y="828478"/>
            <a:ext cx="5162550" cy="5201043"/>
          </a:xfrm>
          <a:custGeom>
            <a:avLst/>
            <a:gdLst>
              <a:gd name="connsiteX0" fmla="*/ 0 w 5162550"/>
              <a:gd name="connsiteY0" fmla="*/ 0 h 5201043"/>
              <a:gd name="connsiteX1" fmla="*/ 5162550 w 5162550"/>
              <a:gd name="connsiteY1" fmla="*/ 0 h 5201043"/>
              <a:gd name="connsiteX2" fmla="*/ 5162550 w 5162550"/>
              <a:gd name="connsiteY2" fmla="*/ 5201043 h 5201043"/>
              <a:gd name="connsiteX3" fmla="*/ 0 w 5162550"/>
              <a:gd name="connsiteY3" fmla="*/ 5201043 h 5201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0" h="5201043">
                <a:moveTo>
                  <a:pt x="0" y="0"/>
                </a:moveTo>
                <a:lnTo>
                  <a:pt x="5162550" y="0"/>
                </a:lnTo>
                <a:lnTo>
                  <a:pt x="5162550" y="5201043"/>
                </a:lnTo>
                <a:lnTo>
                  <a:pt x="0" y="520104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14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FFE4817-7752-49FC-A5ED-35021A88F6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" y="450850"/>
            <a:ext cx="4699000" cy="5956300"/>
          </a:xfrm>
          <a:custGeom>
            <a:avLst/>
            <a:gdLst>
              <a:gd name="connsiteX0" fmla="*/ 0 w 4699000"/>
              <a:gd name="connsiteY0" fmla="*/ 0 h 5956300"/>
              <a:gd name="connsiteX1" fmla="*/ 4699000 w 4699000"/>
              <a:gd name="connsiteY1" fmla="*/ 0 h 5956300"/>
              <a:gd name="connsiteX2" fmla="*/ 4699000 w 4699000"/>
              <a:gd name="connsiteY2" fmla="*/ 5956300 h 5956300"/>
              <a:gd name="connsiteX3" fmla="*/ 0 w 4699000"/>
              <a:gd name="connsiteY3" fmla="*/ 59563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5956300">
                <a:moveTo>
                  <a:pt x="0" y="0"/>
                </a:moveTo>
                <a:lnTo>
                  <a:pt x="4699000" y="0"/>
                </a:lnTo>
                <a:lnTo>
                  <a:pt x="4699000" y="5956300"/>
                </a:lnTo>
                <a:lnTo>
                  <a:pt x="0" y="59563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1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093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A55B378F-EBC3-83C4-B958-3CBAA2281B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706235BB-1DC5-327A-CAAA-38AA0E9F0D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854" y="382140"/>
            <a:ext cx="9275378" cy="60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4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1FDF4A-4ED7-9940-1A9A-2182CBBCE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7BFC7F-4C9C-0B0D-6130-4ED66E99FCFA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53CC0C-76FE-9A87-6F87-B9B1C92B99F1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lt Başlık 2">
            <a:extLst>
              <a:ext uri="{FF2B5EF4-FFF2-40B4-BE49-F238E27FC236}">
                <a16:creationId xmlns:a16="http://schemas.microsoft.com/office/drawing/2014/main" id="{08156010-46D4-023E-DCA6-CBEEB60E2D3C}"/>
              </a:ext>
            </a:extLst>
          </p:cNvPr>
          <p:cNvSpPr txBox="1">
            <a:spLocks/>
          </p:cNvSpPr>
          <p:nvPr/>
        </p:nvSpPr>
        <p:spPr>
          <a:xfrm>
            <a:off x="1066798" y="295694"/>
            <a:ext cx="4773201" cy="4663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3200" b="1">
                <a:latin typeface="Calibri"/>
                <a:ea typeface="Open Sans Light" panose="020B0306030504020204" pitchFamily="34" charset="0"/>
                <a:cs typeface="Calibri"/>
              </a:rPr>
              <a:t>BARS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665F3D7-A2A8-EF88-26FC-F610F7617E37}"/>
              </a:ext>
            </a:extLst>
          </p:cNvPr>
          <p:cNvSpPr txBox="1"/>
          <p:nvPr/>
        </p:nvSpPr>
        <p:spPr>
          <a:xfrm>
            <a:off x="992842" y="2162110"/>
            <a:ext cx="3768870" cy="25237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The</a:t>
            </a:r>
            <a:r>
              <a:rPr lang="tr-TR" sz="2000">
                <a:ea typeface="+mn-lt"/>
                <a:cs typeface="+mn-lt"/>
              </a:rPr>
              <a:t> Bar (24 </a:t>
            </a:r>
            <a:r>
              <a:rPr lang="tr-TR" sz="2000" err="1">
                <a:ea typeface="+mn-lt"/>
                <a:cs typeface="+mn-lt"/>
              </a:rPr>
              <a:t>Hours</a:t>
            </a:r>
            <a:r>
              <a:rPr lang="tr-TR" sz="2000">
                <a:ea typeface="+mn-lt"/>
                <a:cs typeface="+mn-lt"/>
              </a:rPr>
              <a:t>)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Sunset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Beach</a:t>
            </a:r>
            <a:r>
              <a:rPr lang="tr-TR" sz="2000">
                <a:ea typeface="+mn-lt"/>
                <a:cs typeface="+mn-lt"/>
              </a:rPr>
              <a:t> Bar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Lime </a:t>
            </a:r>
            <a:r>
              <a:rPr lang="tr-TR" sz="2000" err="1">
                <a:ea typeface="+mn-lt"/>
                <a:cs typeface="+mn-lt"/>
              </a:rPr>
              <a:t>Pool</a:t>
            </a:r>
            <a:r>
              <a:rPr lang="tr-TR" sz="2000">
                <a:ea typeface="+mn-lt"/>
                <a:cs typeface="+mn-lt"/>
              </a:rPr>
              <a:t> Bar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Yasmine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Pool</a:t>
            </a:r>
            <a:r>
              <a:rPr lang="tr-TR" sz="2000">
                <a:ea typeface="+mn-lt"/>
                <a:cs typeface="+mn-lt"/>
              </a:rPr>
              <a:t> Bar (+16 </a:t>
            </a:r>
            <a:r>
              <a:rPr lang="tr-TR" sz="2000" err="1">
                <a:ea typeface="+mn-lt"/>
                <a:cs typeface="+mn-lt"/>
              </a:rPr>
              <a:t>Adult</a:t>
            </a:r>
            <a:r>
              <a:rPr lang="tr-TR" sz="2000">
                <a:ea typeface="+mn-lt"/>
                <a:cs typeface="+mn-lt"/>
              </a:rPr>
              <a:t>)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Club House Bar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Neoman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Lounge</a:t>
            </a:r>
            <a:r>
              <a:rPr lang="tr-TR" sz="2000">
                <a:ea typeface="+mn-lt"/>
                <a:cs typeface="+mn-lt"/>
              </a:rPr>
              <a:t> &amp; </a:t>
            </a:r>
            <a:r>
              <a:rPr lang="tr-TR" sz="2000" err="1">
                <a:ea typeface="+mn-lt"/>
                <a:cs typeface="+mn-lt"/>
              </a:rPr>
              <a:t>Terrace</a:t>
            </a:r>
            <a:r>
              <a:rPr lang="tr-TR" sz="2000">
                <a:ea typeface="+mn-lt"/>
                <a:cs typeface="+mn-lt"/>
              </a:rPr>
              <a:t> Bar (+16 </a:t>
            </a:r>
            <a:r>
              <a:rPr lang="tr-TR" sz="2000" err="1">
                <a:ea typeface="+mn-lt"/>
                <a:cs typeface="+mn-lt"/>
              </a:rPr>
              <a:t>Adult</a:t>
            </a:r>
            <a:r>
              <a:rPr lang="tr-TR" sz="2000">
                <a:ea typeface="+mn-lt"/>
                <a:cs typeface="+mn-lt"/>
              </a:rPr>
              <a:t>)</a:t>
            </a:r>
            <a:endParaRPr lang="tr-TR" sz="2000" b="1">
              <a:cs typeface="Calibri"/>
            </a:endParaRPr>
          </a:p>
          <a:p>
            <a:endParaRPr lang="tr-TR">
              <a:latin typeface="Gotham Light" pitchFamily="50" charset="0"/>
              <a:cs typeface="Gotham Light" pitchFamily="50" charset="0"/>
            </a:endParaRPr>
          </a:p>
        </p:txBody>
      </p:sp>
      <p:pic>
        <p:nvPicPr>
          <p:cNvPr id="17" name="Resim 16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B3956AF8-701A-738F-838B-81B44E628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2" y="5697004"/>
            <a:ext cx="693701" cy="960104"/>
          </a:xfrm>
          <a:prstGeom prst="rect">
            <a:avLst/>
          </a:prstGeom>
        </p:spPr>
      </p:pic>
      <p:pic>
        <p:nvPicPr>
          <p:cNvPr id="2" name="Resim 1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DA356D41-BC5F-A941-D1B2-E415D507E3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pic>
        <p:nvPicPr>
          <p:cNvPr id="3" name="Resim 2" descr="metin, grafik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C4D807F0-F2E1-00A4-455D-14B651DEE2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907" y="-280415"/>
            <a:ext cx="1264523" cy="1652016"/>
          </a:xfrm>
          <a:prstGeom prst="rect">
            <a:avLst/>
          </a:prstGeom>
        </p:spPr>
      </p:pic>
      <p:pic>
        <p:nvPicPr>
          <p:cNvPr id="12" name="Resim 11" descr="gökyüzü, dış mekan, ağaç, ev içeren bir resim&#10;&#10;Açıklama otomatik olarak oluşturuldu">
            <a:extLst>
              <a:ext uri="{FF2B5EF4-FFF2-40B4-BE49-F238E27FC236}">
                <a16:creationId xmlns:a16="http://schemas.microsoft.com/office/drawing/2014/main" id="{92D7600A-2CAF-9396-0890-94F9F40233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964" y="1326870"/>
            <a:ext cx="6313870" cy="420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60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1FDF4A-4ED7-9940-1A9A-2182CBBCE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7BFC7F-4C9C-0B0D-6130-4ED66E99FCFA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53CC0C-76FE-9A87-6F87-B9B1C92B99F1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lt Başlık 2">
            <a:extLst>
              <a:ext uri="{FF2B5EF4-FFF2-40B4-BE49-F238E27FC236}">
                <a16:creationId xmlns:a16="http://schemas.microsoft.com/office/drawing/2014/main" id="{08156010-46D4-023E-DCA6-CBEEB60E2D3C}"/>
              </a:ext>
            </a:extLst>
          </p:cNvPr>
          <p:cNvSpPr txBox="1">
            <a:spLocks/>
          </p:cNvSpPr>
          <p:nvPr/>
        </p:nvSpPr>
        <p:spPr>
          <a:xfrm>
            <a:off x="1066798" y="295694"/>
            <a:ext cx="4773201" cy="4663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3200" b="1">
                <a:latin typeface="Calibri"/>
                <a:ea typeface="Open Sans Light" panose="020B0306030504020204" pitchFamily="34" charset="0"/>
                <a:cs typeface="Calibri"/>
              </a:rPr>
              <a:t>SPA</a:t>
            </a:r>
          </a:p>
        </p:txBody>
      </p:sp>
      <p:pic>
        <p:nvPicPr>
          <p:cNvPr id="17" name="Resim 16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B3956AF8-701A-738F-838B-81B44E628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2" y="5697004"/>
            <a:ext cx="693701" cy="960104"/>
          </a:xfrm>
          <a:prstGeom prst="rect">
            <a:avLst/>
          </a:prstGeom>
        </p:spPr>
      </p:pic>
      <p:pic>
        <p:nvPicPr>
          <p:cNvPr id="2" name="Resim 1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4ECD1B4B-C8CA-5F94-948D-6E4B44537D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pic>
        <p:nvPicPr>
          <p:cNvPr id="3" name="Resim 2" descr="metin, grafik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2483C6D5-405C-B52D-EAC3-5668B296E2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907" y="-280415"/>
            <a:ext cx="1264523" cy="1652016"/>
          </a:xfrm>
          <a:prstGeom prst="rect">
            <a:avLst/>
          </a:prstGeom>
        </p:spPr>
      </p:pic>
      <p:pic>
        <p:nvPicPr>
          <p:cNvPr id="7" name="Resim 6" descr="iç mekan, duvar, iç mekan tasarımı, vazo içeren bir resim&#10;&#10;Açıklama otomatik olarak oluşturuldu">
            <a:extLst>
              <a:ext uri="{FF2B5EF4-FFF2-40B4-BE49-F238E27FC236}">
                <a16:creationId xmlns:a16="http://schemas.microsoft.com/office/drawing/2014/main" id="{725E17A7-6E28-685F-7CBA-FD3D715774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54" y="1372646"/>
            <a:ext cx="6186658" cy="4124439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ECA2991-AEBC-2404-7851-97EDCF3042F2}"/>
              </a:ext>
            </a:extLst>
          </p:cNvPr>
          <p:cNvSpPr txBox="1"/>
          <p:nvPr/>
        </p:nvSpPr>
        <p:spPr>
          <a:xfrm>
            <a:off x="7832322" y="2324271"/>
            <a:ext cx="3000498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 err="1"/>
              <a:t>Fitness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Sauna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Turkish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Bath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Resting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Area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Massage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Rooms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Outdoor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Activities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Area</a:t>
            </a:r>
            <a:endParaRPr lang="tr-TR" sz="2000" err="1"/>
          </a:p>
          <a:p>
            <a:pPr algn="l"/>
            <a:endParaRPr lang="tr-TR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597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1FDF4A-4ED7-9940-1A9A-2182CBBCE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56" y="72571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7BFC7F-4C9C-0B0D-6130-4ED66E99FCFA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53CC0C-76FE-9A87-6F87-B9B1C92B99F1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lt Başlık 2">
            <a:extLst>
              <a:ext uri="{FF2B5EF4-FFF2-40B4-BE49-F238E27FC236}">
                <a16:creationId xmlns:a16="http://schemas.microsoft.com/office/drawing/2014/main" id="{08156010-46D4-023E-DCA6-CBEEB60E2D3C}"/>
              </a:ext>
            </a:extLst>
          </p:cNvPr>
          <p:cNvSpPr txBox="1">
            <a:spLocks/>
          </p:cNvSpPr>
          <p:nvPr/>
        </p:nvSpPr>
        <p:spPr>
          <a:xfrm>
            <a:off x="1066798" y="295694"/>
            <a:ext cx="4773201" cy="4663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3200" b="1">
                <a:latin typeface="Calibri"/>
                <a:ea typeface="Open Sans Light" panose="020B0306030504020204" pitchFamily="34" charset="0"/>
                <a:cs typeface="Calibri"/>
              </a:rPr>
              <a:t>SPORTS &amp; ACTIVITIES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665F3D7-A2A8-EF88-26FC-F610F7617E37}"/>
              </a:ext>
            </a:extLst>
          </p:cNvPr>
          <p:cNvSpPr txBox="1"/>
          <p:nvPr/>
        </p:nvSpPr>
        <p:spPr>
          <a:xfrm>
            <a:off x="8341693" y="1848975"/>
            <a:ext cx="3403623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Football </a:t>
            </a:r>
            <a:endParaRPr lang="tr-TR" sz="2000" err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Tennis</a:t>
            </a:r>
            <a:r>
              <a:rPr lang="tr-TR" sz="2000">
                <a:ea typeface="+mn-lt"/>
                <a:cs typeface="+mn-l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Volleyball</a:t>
            </a:r>
            <a:r>
              <a:rPr lang="tr-TR" sz="2000">
                <a:ea typeface="+mn-lt"/>
                <a:cs typeface="+mn-l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Table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Tennis</a:t>
            </a:r>
            <a:r>
              <a:rPr lang="tr-TR" sz="2000">
                <a:ea typeface="+mn-lt"/>
                <a:cs typeface="+mn-l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Step/</a:t>
            </a:r>
            <a:r>
              <a:rPr lang="tr-TR" sz="2000" err="1">
                <a:ea typeface="+mn-lt"/>
                <a:cs typeface="+mn-lt"/>
              </a:rPr>
              <a:t>Aerobic</a:t>
            </a:r>
            <a:r>
              <a:rPr lang="tr-TR" sz="2000">
                <a:ea typeface="+mn-lt"/>
                <a:cs typeface="+mn-l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Fitness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Centre</a:t>
            </a:r>
            <a:r>
              <a:rPr lang="tr-TR" sz="2000">
                <a:ea typeface="+mn-lt"/>
                <a:cs typeface="+mn-lt"/>
              </a:rPr>
              <a:t> (</a:t>
            </a:r>
            <a:r>
              <a:rPr lang="tr-TR" sz="2000" err="1">
                <a:ea typeface="+mn-lt"/>
                <a:cs typeface="+mn-lt"/>
              </a:rPr>
              <a:t>Gymnasium</a:t>
            </a:r>
            <a:r>
              <a:rPr lang="tr-TR" sz="2000">
                <a:ea typeface="+mn-lt"/>
                <a:cs typeface="+mn-lt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Jogging </a:t>
            </a:r>
            <a:r>
              <a:rPr lang="tr-TR" sz="2000" err="1">
                <a:ea typeface="+mn-lt"/>
                <a:cs typeface="+mn-lt"/>
              </a:rPr>
              <a:t>Area</a:t>
            </a:r>
            <a:r>
              <a:rPr lang="tr-TR" sz="2000">
                <a:ea typeface="+mn-lt"/>
                <a:cs typeface="+mn-l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Archery</a:t>
            </a:r>
            <a:r>
              <a:rPr lang="tr-TR" sz="2000">
                <a:ea typeface="+mn-lt"/>
                <a:cs typeface="+mn-l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Multipurpose</a:t>
            </a:r>
            <a:r>
              <a:rPr lang="tr-TR" sz="2000">
                <a:ea typeface="+mn-lt"/>
                <a:cs typeface="+mn-lt"/>
              </a:rPr>
              <a:t> Court </a:t>
            </a: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Dance </a:t>
            </a:r>
            <a:r>
              <a:rPr lang="tr-TR" sz="2000" err="1">
                <a:ea typeface="+mn-lt"/>
                <a:cs typeface="+mn-lt"/>
              </a:rPr>
              <a:t>Studio</a:t>
            </a:r>
            <a:endParaRPr lang="tr-TR" sz="2000">
              <a:cs typeface="Calibri"/>
            </a:endParaRPr>
          </a:p>
        </p:txBody>
      </p:sp>
      <p:pic>
        <p:nvPicPr>
          <p:cNvPr id="17" name="Resim 16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B3956AF8-701A-738F-838B-81B44E628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2" y="5697004"/>
            <a:ext cx="693701" cy="960104"/>
          </a:xfrm>
          <a:prstGeom prst="rect">
            <a:avLst/>
          </a:prstGeom>
        </p:spPr>
      </p:pic>
      <p:pic>
        <p:nvPicPr>
          <p:cNvPr id="2" name="Resim 1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258F5C33-739D-0631-93A8-65803F1A2F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pic>
        <p:nvPicPr>
          <p:cNvPr id="4" name="Resim 3" descr="metin, grafik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4E738ABE-D2B8-80F1-04B0-C8FF6BCFCE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451" y="-329432"/>
            <a:ext cx="1315831" cy="1719047"/>
          </a:xfrm>
          <a:prstGeom prst="rect">
            <a:avLst/>
          </a:prstGeom>
        </p:spPr>
      </p:pic>
      <p:pic>
        <p:nvPicPr>
          <p:cNvPr id="11" name="Resim 10" descr="egzersiz ekipmanı, jimnastik salonu, zemin, iç mekan içeren bir resim&#10;&#10;Açıklama otomatik olarak oluşturuldu">
            <a:extLst>
              <a:ext uri="{FF2B5EF4-FFF2-40B4-BE49-F238E27FC236}">
                <a16:creationId xmlns:a16="http://schemas.microsoft.com/office/drawing/2014/main" id="{952C66F9-9A5A-1EA5-667A-C629851CAE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159" y="1170213"/>
            <a:ext cx="3318968" cy="2258787"/>
          </a:xfrm>
          <a:prstGeom prst="rect">
            <a:avLst/>
          </a:prstGeom>
        </p:spPr>
      </p:pic>
      <p:pic>
        <p:nvPicPr>
          <p:cNvPr id="12" name="Resim 11" descr="iç mekan, zemin, döşeme, tavan içeren bir resim&#10;&#10;Açıklama otomatik olarak oluşturuldu">
            <a:extLst>
              <a:ext uri="{FF2B5EF4-FFF2-40B4-BE49-F238E27FC236}">
                <a16:creationId xmlns:a16="http://schemas.microsoft.com/office/drawing/2014/main" id="{D17A2047-611E-C792-8002-4C63070CBB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16" y="3501571"/>
            <a:ext cx="3325926" cy="2258787"/>
          </a:xfrm>
          <a:prstGeom prst="rect">
            <a:avLst/>
          </a:prstGeom>
        </p:spPr>
      </p:pic>
      <p:pic>
        <p:nvPicPr>
          <p:cNvPr id="13" name="Resim 12" descr="dış mekan, gökyüzü, çim, mahkeme, avlu, saray içeren bir resim&#10;&#10;Açıklama otomatik olarak oluşturuldu">
            <a:extLst>
              <a:ext uri="{FF2B5EF4-FFF2-40B4-BE49-F238E27FC236}">
                <a16:creationId xmlns:a16="http://schemas.microsoft.com/office/drawing/2014/main" id="{2C67EFB8-E62F-4D5C-5318-DC8286813D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729" y="1052285"/>
            <a:ext cx="3275329" cy="48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17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1FDF4A-4ED7-9940-1A9A-2182CBBCE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7BFC7F-4C9C-0B0D-6130-4ED66E99FCFA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53CC0C-76FE-9A87-6F87-B9B1C92B99F1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lt Başlık 2">
            <a:extLst>
              <a:ext uri="{FF2B5EF4-FFF2-40B4-BE49-F238E27FC236}">
                <a16:creationId xmlns:a16="http://schemas.microsoft.com/office/drawing/2014/main" id="{08156010-46D4-023E-DCA6-CBEEB60E2D3C}"/>
              </a:ext>
            </a:extLst>
          </p:cNvPr>
          <p:cNvSpPr txBox="1">
            <a:spLocks/>
          </p:cNvSpPr>
          <p:nvPr/>
        </p:nvSpPr>
        <p:spPr>
          <a:xfrm>
            <a:off x="1066798" y="295694"/>
            <a:ext cx="4773201" cy="4663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3200" b="1">
                <a:latin typeface="Calibri"/>
                <a:ea typeface="Open Sans Light" panose="020B0306030504020204" pitchFamily="34" charset="0"/>
                <a:cs typeface="Calibri"/>
              </a:rPr>
              <a:t>KIDS AREA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665F3D7-A2A8-EF88-26FC-F610F7617E37}"/>
              </a:ext>
            </a:extLst>
          </p:cNvPr>
          <p:cNvSpPr txBox="1"/>
          <p:nvPr/>
        </p:nvSpPr>
        <p:spPr>
          <a:xfrm>
            <a:off x="7679622" y="2765441"/>
            <a:ext cx="3360145" cy="16004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Kids </a:t>
            </a:r>
            <a:r>
              <a:rPr lang="tr-TR" sz="2000" err="1">
                <a:ea typeface="+mn-lt"/>
                <a:cs typeface="+mn-lt"/>
              </a:rPr>
              <a:t>Pool</a:t>
            </a:r>
            <a:endParaRPr lang="tr-TR" sz="20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Mini Club</a:t>
            </a:r>
            <a:endParaRPr lang="tr-TR" sz="20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Playgrounds</a:t>
            </a:r>
            <a:r>
              <a:rPr lang="tr-TR" sz="2000">
                <a:ea typeface="+mn-lt"/>
                <a:cs typeface="+mn-lt"/>
              </a:rPr>
              <a:t> on </a:t>
            </a:r>
            <a:r>
              <a:rPr lang="tr-TR" sz="2000" err="1">
                <a:ea typeface="+mn-lt"/>
                <a:cs typeface="+mn-lt"/>
              </a:rPr>
              <a:t>the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Beach</a:t>
            </a:r>
            <a:endParaRPr lang="tr-TR" sz="20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Outdoor</a:t>
            </a:r>
            <a:r>
              <a:rPr lang="tr-TR" sz="2000">
                <a:ea typeface="+mn-lt"/>
                <a:cs typeface="+mn-lt"/>
              </a:rPr>
              <a:t> Playgrounds</a:t>
            </a:r>
            <a:endParaRPr lang="tr-TR" sz="2000" err="1">
              <a:cs typeface="Calibri" panose="020F0502020204030204"/>
            </a:endParaRPr>
          </a:p>
          <a:p>
            <a:endParaRPr lang="tr-TR">
              <a:cs typeface="Calibri"/>
            </a:endParaRPr>
          </a:p>
        </p:txBody>
      </p:sp>
      <p:pic>
        <p:nvPicPr>
          <p:cNvPr id="17" name="Resim 16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B3956AF8-701A-738F-838B-81B44E628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2" y="5697004"/>
            <a:ext cx="693701" cy="960104"/>
          </a:xfrm>
          <a:prstGeom prst="rect">
            <a:avLst/>
          </a:prstGeom>
        </p:spPr>
      </p:pic>
      <p:pic>
        <p:nvPicPr>
          <p:cNvPr id="2" name="Resim 1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25D5CB02-B952-3DF3-4D83-AAE6194DA0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pic>
        <p:nvPicPr>
          <p:cNvPr id="3" name="Resim 2" descr="metin, grafik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1F2ECC2C-D921-652B-66FE-214E3A405B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907" y="-280415"/>
            <a:ext cx="1264523" cy="1652016"/>
          </a:xfrm>
          <a:prstGeom prst="rect">
            <a:avLst/>
          </a:prstGeom>
        </p:spPr>
      </p:pic>
      <p:pic>
        <p:nvPicPr>
          <p:cNvPr id="7" name="Resim 6" descr="gökyüzü, bulut, dış mekan, tırmanma kafesi içeren bir resim&#10;&#10;Açıklama otomatik olarak oluşturuldu">
            <a:extLst>
              <a:ext uri="{FF2B5EF4-FFF2-40B4-BE49-F238E27FC236}">
                <a16:creationId xmlns:a16="http://schemas.microsoft.com/office/drawing/2014/main" id="{A3EC6801-D3D0-A7C9-10F8-D7649C4AEA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311" y="1314980"/>
            <a:ext cx="6350373" cy="42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9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 descr="ağaç, su, dış mekan, Hava fotoğrafçılığı içeren bir resim&#10;&#10;Açıklama otomatik olarak oluşturuldu">
            <a:extLst>
              <a:ext uri="{FF2B5EF4-FFF2-40B4-BE49-F238E27FC236}">
                <a16:creationId xmlns:a16="http://schemas.microsoft.com/office/drawing/2014/main" id="{FDE5F913-AA8A-5614-F0BB-1CF86F2B34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3"/>
            <a:ext cx="12192000" cy="685007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1E56D23-C0E8-9377-901B-3BDE24FA4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524" y="3392617"/>
            <a:ext cx="5846165" cy="3124142"/>
          </a:xfrm>
          <a:prstGeom prst="rect">
            <a:avLst/>
          </a:prstGeom>
        </p:spPr>
      </p:pic>
      <p:sp>
        <p:nvSpPr>
          <p:cNvPr id="26" name="Dikdörtgen 25">
            <a:extLst>
              <a:ext uri="{FF2B5EF4-FFF2-40B4-BE49-F238E27FC236}">
                <a16:creationId xmlns:a16="http://schemas.microsoft.com/office/drawing/2014/main" id="{166B00D7-77B7-5041-BB34-83815421EDFD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Alt Başlık 2">
            <a:extLst>
              <a:ext uri="{FF2B5EF4-FFF2-40B4-BE49-F238E27FC236}">
                <a16:creationId xmlns:a16="http://schemas.microsoft.com/office/drawing/2014/main" id="{689F676A-9C63-8928-9D46-2077B3262409}"/>
              </a:ext>
            </a:extLst>
          </p:cNvPr>
          <p:cNvSpPr txBox="1">
            <a:spLocks/>
          </p:cNvSpPr>
          <p:nvPr/>
        </p:nvSpPr>
        <p:spPr>
          <a:xfrm>
            <a:off x="1066799" y="443753"/>
            <a:ext cx="10162393" cy="4663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tr-TR" sz="3200" b="1">
              <a:solidFill>
                <a:schemeClr val="bg1"/>
              </a:solidFill>
              <a:latin typeface="Gotham" pitchFamily="50" charset="0"/>
              <a:ea typeface="Open Sans Light" panose="020B0306030504020204" pitchFamily="34" charset="0"/>
              <a:cs typeface="Gotham" pitchFamily="50" charset="0"/>
            </a:endParaRPr>
          </a:p>
        </p:txBody>
      </p:sp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E9AF4DD6-05DB-5433-19A1-A1970AB91A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8EF83143-6BF5-570A-D0F5-A5873A81AD19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 descr="metin, grafik, yazı tipi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6EECE7EA-C6ED-FA42-F64F-C8A10956E9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5836373"/>
            <a:ext cx="713686" cy="1019032"/>
          </a:xfrm>
          <a:prstGeom prst="rect">
            <a:avLst/>
          </a:prstGeom>
        </p:spPr>
      </p:pic>
      <p:pic>
        <p:nvPicPr>
          <p:cNvPr id="8" name="Resim 7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0CB096E0-7AC6-E688-D989-863712ADC6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248" y="-269072"/>
            <a:ext cx="1327146" cy="1592244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DAB7939-4AE2-2F8E-06AD-D31CD9DEA51A}"/>
              </a:ext>
            </a:extLst>
          </p:cNvPr>
          <p:cNvSpPr txBox="1"/>
          <p:nvPr/>
        </p:nvSpPr>
        <p:spPr>
          <a:xfrm>
            <a:off x="6359248" y="3796980"/>
            <a:ext cx="5104350" cy="2298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158 Rooms </a:t>
            </a:r>
            <a:endParaRPr lang="tr-TR" b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24.000 m²</a:t>
            </a:r>
            <a:endParaRPr lang="tr-TR" b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tr-TR" b="1" err="1">
                <a:solidFill>
                  <a:schemeClr val="bg1"/>
                </a:solidFill>
                <a:ea typeface="+mn-lt"/>
                <a:cs typeface="+mn-lt"/>
              </a:rPr>
              <a:t>A'la</a:t>
            </a:r>
            <a:r>
              <a:rPr lang="tr-TR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tr-TR" b="1" err="1">
                <a:solidFill>
                  <a:schemeClr val="bg1"/>
                </a:solidFill>
                <a:ea typeface="+mn-lt"/>
                <a:cs typeface="+mn-lt"/>
              </a:rPr>
              <a:t>Carte</a:t>
            </a:r>
            <a:r>
              <a:rPr lang="tr-TR" b="1">
                <a:solidFill>
                  <a:schemeClr val="bg1"/>
                </a:solidFill>
                <a:ea typeface="+mn-lt"/>
                <a:cs typeface="+mn-lt"/>
              </a:rPr>
              <a:t> Ultra </a:t>
            </a:r>
            <a:r>
              <a:rPr lang="tr-TR" b="1" err="1">
                <a:solidFill>
                  <a:schemeClr val="bg1"/>
                </a:solidFill>
                <a:ea typeface="+mn-lt"/>
                <a:cs typeface="+mn-lt"/>
              </a:rPr>
              <a:t>All</a:t>
            </a:r>
            <a:r>
              <a:rPr lang="tr-TR" b="1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tr-TR" b="1" err="1">
                <a:solidFill>
                  <a:schemeClr val="bg1"/>
                </a:solidFill>
                <a:ea typeface="+mn-lt"/>
                <a:cs typeface="+mn-lt"/>
              </a:rPr>
              <a:t>Inclusive</a:t>
            </a:r>
            <a:endParaRPr lang="tr-TR" b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Adult Only</a:t>
            </a:r>
            <a:endParaRPr lang="tr-TR" b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45 km to Dalaman Airport</a:t>
            </a:r>
            <a:endParaRPr lang="tr-TR" b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The 3rd holiday resort of Fethiye according to the </a:t>
            </a:r>
            <a:endParaRPr lang="tr-TR" b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b="1">
                <a:solidFill>
                  <a:schemeClr val="bg1"/>
                </a:solidFill>
                <a:ea typeface="+mn-lt"/>
                <a:cs typeface="+mn-lt"/>
              </a:rPr>
              <a:t>guest rating of Tripadvisor.</a:t>
            </a:r>
            <a:endParaRPr lang="tr-TR" b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b="1">
                <a:solidFill>
                  <a:srgbClr val="FFFFFF"/>
                </a:solidFill>
                <a:cs typeface="Calibri"/>
              </a:rPr>
              <a:t>*Hotel guests can use the services of Akra Fethiye.</a:t>
            </a:r>
            <a:endParaRPr lang="tr-TR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7131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1FDF4A-4ED7-9940-1A9A-2182CBBCE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7BFC7F-4C9C-0B0D-6130-4ED66E99FCFA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53CC0C-76FE-9A87-6F87-B9B1C92B99F1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lt Başlık 2">
            <a:extLst>
              <a:ext uri="{FF2B5EF4-FFF2-40B4-BE49-F238E27FC236}">
                <a16:creationId xmlns:a16="http://schemas.microsoft.com/office/drawing/2014/main" id="{08156010-46D4-023E-DCA6-CBEEB60E2D3C}"/>
              </a:ext>
            </a:extLst>
          </p:cNvPr>
          <p:cNvSpPr txBox="1">
            <a:spLocks/>
          </p:cNvSpPr>
          <p:nvPr/>
        </p:nvSpPr>
        <p:spPr>
          <a:xfrm>
            <a:off x="1066798" y="295694"/>
            <a:ext cx="4773201" cy="4663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3200" b="1">
                <a:latin typeface="Calibri"/>
                <a:ea typeface="Calibri"/>
                <a:cs typeface="Calibri"/>
              </a:rPr>
              <a:t>ROOMS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665F3D7-A2A8-EF88-26FC-F610F7617E37}"/>
              </a:ext>
            </a:extLst>
          </p:cNvPr>
          <p:cNvSpPr txBox="1"/>
          <p:nvPr/>
        </p:nvSpPr>
        <p:spPr>
          <a:xfrm>
            <a:off x="7116947" y="2763466"/>
            <a:ext cx="4811915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Superior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Double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Room</a:t>
            </a:r>
            <a:r>
              <a:rPr lang="tr-TR" sz="2000">
                <a:ea typeface="+mn-lt"/>
                <a:cs typeface="+mn-lt"/>
              </a:rPr>
              <a:t>                  (54 m2)</a:t>
            </a: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Superior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Junior</a:t>
            </a:r>
            <a:r>
              <a:rPr lang="tr-TR" sz="2000">
                <a:ea typeface="+mn-lt"/>
                <a:cs typeface="+mn-lt"/>
              </a:rPr>
              <a:t> Suite                      (62 m2)</a:t>
            </a: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Penthouse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With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Jacuzzi</a:t>
            </a:r>
            <a:r>
              <a:rPr lang="tr-TR" sz="2000">
                <a:ea typeface="+mn-lt"/>
                <a:cs typeface="+mn-lt"/>
              </a:rPr>
              <a:t>                 (68 m2)</a:t>
            </a: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Superior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Double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Swim-Up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Room</a:t>
            </a:r>
            <a:r>
              <a:rPr lang="tr-TR" sz="2000">
                <a:ea typeface="+mn-lt"/>
                <a:cs typeface="+mn-lt"/>
              </a:rPr>
              <a:t>  (68 m2)</a:t>
            </a:r>
          </a:p>
        </p:txBody>
      </p:sp>
      <p:pic>
        <p:nvPicPr>
          <p:cNvPr id="17" name="Resim 16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B3956AF8-701A-738F-838B-81B44E628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2" y="5697004"/>
            <a:ext cx="693701" cy="960104"/>
          </a:xfrm>
          <a:prstGeom prst="rect">
            <a:avLst/>
          </a:prstGeom>
        </p:spPr>
      </p:pic>
      <p:pic>
        <p:nvPicPr>
          <p:cNvPr id="2" name="Resim 1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9F80514C-DA2F-3AF5-3953-A9E08AF71C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pic>
        <p:nvPicPr>
          <p:cNvPr id="3" name="Resim 2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A722A69-A6C0-4116-59E2-8C1892D9A7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248" y="-269072"/>
            <a:ext cx="1327146" cy="1592244"/>
          </a:xfrm>
          <a:prstGeom prst="rect">
            <a:avLst/>
          </a:prstGeom>
        </p:spPr>
      </p:pic>
      <p:pic>
        <p:nvPicPr>
          <p:cNvPr id="4" name="Resim 3" descr="iç mekan, duvar, zemin, iç mekan tasarımı içeren bir resim&#10;&#10;Açıklama otomatik olarak oluşturuldu">
            <a:extLst>
              <a:ext uri="{FF2B5EF4-FFF2-40B4-BE49-F238E27FC236}">
                <a16:creationId xmlns:a16="http://schemas.microsoft.com/office/drawing/2014/main" id="{381A3BD2-CB8E-B7D1-D346-76A5DAB5EB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66" y="1427018"/>
            <a:ext cx="5994748" cy="40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36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1FDF4A-4ED7-9940-1A9A-2182CBBCE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7BFC7F-4C9C-0B0D-6130-4ED66E99FCFA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53CC0C-76FE-9A87-6F87-B9B1C92B99F1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lt Başlık 2">
            <a:extLst>
              <a:ext uri="{FF2B5EF4-FFF2-40B4-BE49-F238E27FC236}">
                <a16:creationId xmlns:a16="http://schemas.microsoft.com/office/drawing/2014/main" id="{08156010-46D4-023E-DCA6-CBEEB60E2D3C}"/>
              </a:ext>
            </a:extLst>
          </p:cNvPr>
          <p:cNvSpPr txBox="1">
            <a:spLocks/>
          </p:cNvSpPr>
          <p:nvPr/>
        </p:nvSpPr>
        <p:spPr>
          <a:xfrm>
            <a:off x="1066798" y="295694"/>
            <a:ext cx="4773201" cy="4663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3200" b="1">
                <a:latin typeface="Calibri"/>
                <a:ea typeface="Calibri"/>
                <a:cs typeface="Calibri"/>
              </a:rPr>
              <a:t>ROOMS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665F3D7-A2A8-EF88-26FC-F610F7617E37}"/>
              </a:ext>
            </a:extLst>
          </p:cNvPr>
          <p:cNvSpPr txBox="1"/>
          <p:nvPr/>
        </p:nvSpPr>
        <p:spPr>
          <a:xfrm>
            <a:off x="7282640" y="3080538"/>
            <a:ext cx="459222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Lake House Suite </a:t>
            </a:r>
            <a:r>
              <a:rPr lang="tr-TR" sz="2000" err="1">
                <a:ea typeface="+mn-lt"/>
                <a:cs typeface="+mn-lt"/>
              </a:rPr>
              <a:t>with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Jacuzzi</a:t>
            </a:r>
            <a:r>
              <a:rPr lang="tr-TR" sz="2000">
                <a:ea typeface="+mn-lt"/>
                <a:cs typeface="+mn-lt"/>
              </a:rPr>
              <a:t>   (95m2)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Lake House Suite </a:t>
            </a:r>
            <a:r>
              <a:rPr lang="tr-TR" sz="2000" err="1">
                <a:ea typeface="+mn-lt"/>
                <a:cs typeface="+mn-lt"/>
              </a:rPr>
              <a:t>Swim-Up</a:t>
            </a:r>
            <a:r>
              <a:rPr lang="tr-TR" sz="2000">
                <a:ea typeface="+mn-lt"/>
                <a:cs typeface="+mn-lt"/>
              </a:rPr>
              <a:t>        (78 m2)</a:t>
            </a:r>
            <a:endParaRPr lang="tr-TR" sz="2000"/>
          </a:p>
        </p:txBody>
      </p:sp>
      <p:pic>
        <p:nvPicPr>
          <p:cNvPr id="17" name="Resim 16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B3956AF8-701A-738F-838B-81B44E628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2" y="5697004"/>
            <a:ext cx="693701" cy="960104"/>
          </a:xfrm>
          <a:prstGeom prst="rect">
            <a:avLst/>
          </a:prstGeom>
        </p:spPr>
      </p:pic>
      <p:pic>
        <p:nvPicPr>
          <p:cNvPr id="2" name="Resim 1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9F80514C-DA2F-3AF5-3953-A9E08AF71C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pic>
        <p:nvPicPr>
          <p:cNvPr id="3" name="Resim 2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DA722A69-A6C0-4116-59E2-8C1892D9A7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248" y="-269072"/>
            <a:ext cx="1327146" cy="1592244"/>
          </a:xfrm>
          <a:prstGeom prst="rect">
            <a:avLst/>
          </a:prstGeom>
        </p:spPr>
      </p:pic>
      <p:pic>
        <p:nvPicPr>
          <p:cNvPr id="12" name="Resim 11" descr="dış mekan, bina, bitki, gökyüzü içeren bir resim&#10;&#10;Açıklama otomatik olarak oluşturuldu">
            <a:extLst>
              <a:ext uri="{FF2B5EF4-FFF2-40B4-BE49-F238E27FC236}">
                <a16:creationId xmlns:a16="http://schemas.microsoft.com/office/drawing/2014/main" id="{583C961A-D362-42C8-7276-D5E4B7B59C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587" y="1160254"/>
            <a:ext cx="5990896" cy="45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73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1FDF4A-4ED7-9940-1A9A-2182CBBCE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7BFC7F-4C9C-0B0D-6130-4ED66E99FCFA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53CC0C-76FE-9A87-6F87-B9B1C92B99F1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lt Başlık 2">
            <a:extLst>
              <a:ext uri="{FF2B5EF4-FFF2-40B4-BE49-F238E27FC236}">
                <a16:creationId xmlns:a16="http://schemas.microsoft.com/office/drawing/2014/main" id="{08156010-46D4-023E-DCA6-CBEEB60E2D3C}"/>
              </a:ext>
            </a:extLst>
          </p:cNvPr>
          <p:cNvSpPr txBox="1">
            <a:spLocks/>
          </p:cNvSpPr>
          <p:nvPr/>
        </p:nvSpPr>
        <p:spPr>
          <a:xfrm>
            <a:off x="1066798" y="295694"/>
            <a:ext cx="4773201" cy="4663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3200" b="1">
                <a:latin typeface="Calibri"/>
                <a:ea typeface="Open Sans Light"/>
                <a:cs typeface="Gotham Black" pitchFamily="50" charset="0"/>
              </a:rPr>
              <a:t>RESTAURANTS &amp; BARS</a:t>
            </a:r>
          </a:p>
          <a:p>
            <a:pPr marL="0" indent="0">
              <a:lnSpc>
                <a:spcPct val="120000"/>
              </a:lnSpc>
              <a:buNone/>
            </a:pPr>
            <a:endParaRPr lang="tr-TR" sz="3200" b="1">
              <a:latin typeface="Calibri"/>
              <a:ea typeface="Open Sans Light"/>
              <a:cs typeface="Gotham Black" pitchFamily="50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665F3D7-A2A8-EF88-26FC-F610F7617E37}"/>
              </a:ext>
            </a:extLst>
          </p:cNvPr>
          <p:cNvSpPr txBox="1"/>
          <p:nvPr/>
        </p:nvSpPr>
        <p:spPr>
          <a:xfrm>
            <a:off x="7921881" y="2146413"/>
            <a:ext cx="3997390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Food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Repertory</a:t>
            </a:r>
            <a:r>
              <a:rPr lang="tr-TR" sz="2000">
                <a:ea typeface="+mn-lt"/>
                <a:cs typeface="+mn-lt"/>
              </a:rPr>
              <a:t> (Main </a:t>
            </a:r>
            <a:r>
              <a:rPr lang="tr-TR" sz="2000" err="1">
                <a:ea typeface="+mn-lt"/>
                <a:cs typeface="+mn-lt"/>
              </a:rPr>
              <a:t>Restaurant</a:t>
            </a:r>
            <a:r>
              <a:rPr lang="tr-TR" sz="2000">
                <a:ea typeface="+mn-lt"/>
                <a:cs typeface="+mn-lt"/>
              </a:rPr>
              <a:t>)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Cuphea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A'la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Carte</a:t>
            </a:r>
            <a:r>
              <a:rPr lang="tr-TR" sz="2000">
                <a:ea typeface="+mn-lt"/>
                <a:cs typeface="+mn-lt"/>
              </a:rPr>
              <a:t> &amp; </a:t>
            </a:r>
            <a:r>
              <a:rPr lang="tr-TR" sz="2000" err="1">
                <a:ea typeface="+mn-lt"/>
                <a:cs typeface="+mn-lt"/>
              </a:rPr>
              <a:t>Snack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Balkon </a:t>
            </a:r>
            <a:r>
              <a:rPr lang="tr-TR" sz="2000" err="1">
                <a:ea typeface="+mn-lt"/>
                <a:cs typeface="+mn-lt"/>
              </a:rPr>
              <a:t>Lounge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Executive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Lobby</a:t>
            </a:r>
            <a:r>
              <a:rPr lang="tr-TR" sz="2000">
                <a:ea typeface="+mn-lt"/>
                <a:cs typeface="+mn-lt"/>
              </a:rPr>
              <a:t> &amp; </a:t>
            </a:r>
            <a:r>
              <a:rPr lang="tr-TR" sz="2000" err="1">
                <a:ea typeface="+mn-lt"/>
                <a:cs typeface="+mn-lt"/>
              </a:rPr>
              <a:t>Lounge</a:t>
            </a:r>
            <a:endParaRPr lang="tr-TR" sz="20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Watergate Bar</a:t>
            </a: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Beach</a:t>
            </a:r>
            <a:r>
              <a:rPr lang="tr-TR" sz="2000">
                <a:ea typeface="+mn-lt"/>
                <a:cs typeface="+mn-lt"/>
              </a:rPr>
              <a:t> Bar</a:t>
            </a:r>
          </a:p>
          <a:p>
            <a:endParaRPr lang="tr-TR" sz="2000">
              <a:ea typeface="+mn-lt"/>
              <a:cs typeface="+mn-lt"/>
            </a:endParaRPr>
          </a:p>
          <a:p>
            <a:r>
              <a:rPr lang="tr-TR" sz="2000" b="1">
                <a:ea typeface="+mn-lt"/>
                <a:cs typeface="+mn-lt"/>
              </a:rPr>
              <a:t>*24 </a:t>
            </a:r>
            <a:r>
              <a:rPr lang="tr-TR" sz="2000" b="1" err="1">
                <a:ea typeface="+mn-lt"/>
                <a:cs typeface="+mn-lt"/>
              </a:rPr>
              <a:t>Hours</a:t>
            </a:r>
            <a:r>
              <a:rPr lang="tr-TR" sz="2000" b="1">
                <a:ea typeface="+mn-lt"/>
                <a:cs typeface="+mn-lt"/>
              </a:rPr>
              <a:t> Bar &amp; </a:t>
            </a:r>
            <a:r>
              <a:rPr lang="tr-TR" sz="2000" b="1" err="1">
                <a:ea typeface="+mn-lt"/>
                <a:cs typeface="+mn-lt"/>
              </a:rPr>
              <a:t>Food</a:t>
            </a:r>
            <a:r>
              <a:rPr lang="tr-TR" sz="2000" b="1">
                <a:ea typeface="+mn-lt"/>
                <a:cs typeface="+mn-lt"/>
              </a:rPr>
              <a:t> Service</a:t>
            </a:r>
            <a:endParaRPr lang="tr-TR" sz="2000" b="1">
              <a:cs typeface="Calibri"/>
            </a:endParaRPr>
          </a:p>
        </p:txBody>
      </p:sp>
      <p:pic>
        <p:nvPicPr>
          <p:cNvPr id="17" name="Resim 16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B3956AF8-701A-738F-838B-81B44E628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2" y="5697004"/>
            <a:ext cx="693701" cy="960104"/>
          </a:xfrm>
          <a:prstGeom prst="rect">
            <a:avLst/>
          </a:prstGeom>
        </p:spPr>
      </p:pic>
      <p:pic>
        <p:nvPicPr>
          <p:cNvPr id="2" name="Resim 1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F816BB33-0A95-86E5-5466-F420D2CB69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pic>
        <p:nvPicPr>
          <p:cNvPr id="3" name="Resim 2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EA0115A5-4E2E-89DC-9732-BB71CD52F6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1465" y="-326501"/>
            <a:ext cx="1327146" cy="1592244"/>
          </a:xfrm>
          <a:prstGeom prst="rect">
            <a:avLst/>
          </a:prstGeom>
        </p:spPr>
      </p:pic>
      <p:pic>
        <p:nvPicPr>
          <p:cNvPr id="4" name="Resim 3" descr="dış mekan, mobilya, masa, ağaç içeren bir resim&#10;&#10;Açıklama otomatik olarak oluşturuldu">
            <a:extLst>
              <a:ext uri="{FF2B5EF4-FFF2-40B4-BE49-F238E27FC236}">
                <a16:creationId xmlns:a16="http://schemas.microsoft.com/office/drawing/2014/main" id="{651B94B0-1F21-71E3-64AD-830DE2F35D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649" y="1038653"/>
            <a:ext cx="3363028" cy="2203534"/>
          </a:xfrm>
          <a:prstGeom prst="rect">
            <a:avLst/>
          </a:prstGeom>
        </p:spPr>
      </p:pic>
      <p:pic>
        <p:nvPicPr>
          <p:cNvPr id="9" name="Resim 8" descr="içecek, fincan, kupa, alkolsüz içki, portakal, turuncu içeren bir resim&#10;&#10;Açıklama otomatik olarak oluşturuldu">
            <a:extLst>
              <a:ext uri="{FF2B5EF4-FFF2-40B4-BE49-F238E27FC236}">
                <a16:creationId xmlns:a16="http://schemas.microsoft.com/office/drawing/2014/main" id="{5240DDD2-81B7-EF32-96F1-178292DB27D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123" y="1041390"/>
            <a:ext cx="3180081" cy="4738206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0899FDC6-F0A2-CBB3-E604-DC314A45EC9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84" y="3365482"/>
            <a:ext cx="3389586" cy="241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36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1FDF4A-4ED7-9940-1A9A-2182CBBCE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96"/>
            <a:ext cx="12192000" cy="6858000"/>
          </a:xfrm>
          <a:prstGeom prst="rect">
            <a:avLst/>
          </a:prstGeom>
        </p:spPr>
      </p:pic>
      <p:pic>
        <p:nvPicPr>
          <p:cNvPr id="7" name="Resim 6" descr="dış mekan, palmiye ağacı, gökyüzü, su içeren bir resim&#10;&#10;Açıklama otomatik olarak oluşturuldu">
            <a:extLst>
              <a:ext uri="{FF2B5EF4-FFF2-40B4-BE49-F238E27FC236}">
                <a16:creationId xmlns:a16="http://schemas.microsoft.com/office/drawing/2014/main" id="{D8648052-3C83-A0D7-0FA5-76EA2CF4C4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351" y="1382784"/>
            <a:ext cx="5050165" cy="3385431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7BFC7F-4C9C-0B0D-6130-4ED66E99FCFA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53CC0C-76FE-9A87-6F87-B9B1C92B99F1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lt Başlık 2">
            <a:extLst>
              <a:ext uri="{FF2B5EF4-FFF2-40B4-BE49-F238E27FC236}">
                <a16:creationId xmlns:a16="http://schemas.microsoft.com/office/drawing/2014/main" id="{08156010-46D4-023E-DCA6-CBEEB60E2D3C}"/>
              </a:ext>
            </a:extLst>
          </p:cNvPr>
          <p:cNvSpPr txBox="1">
            <a:spLocks/>
          </p:cNvSpPr>
          <p:nvPr/>
        </p:nvSpPr>
        <p:spPr>
          <a:xfrm>
            <a:off x="1066798" y="295694"/>
            <a:ext cx="4773201" cy="4663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3200" b="1">
                <a:latin typeface="Calibri"/>
                <a:ea typeface="Calibri"/>
                <a:cs typeface="Calibri"/>
              </a:rPr>
              <a:t>POOLS &amp; BEACH</a:t>
            </a:r>
          </a:p>
          <a:p>
            <a:pPr marL="0" indent="0">
              <a:lnSpc>
                <a:spcPct val="120000"/>
              </a:lnSpc>
              <a:buNone/>
            </a:pPr>
            <a:endParaRPr lang="tr-TR" sz="3200" b="1">
              <a:latin typeface="Calibri"/>
              <a:ea typeface="Calibri"/>
              <a:cs typeface="Calibri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665F3D7-A2A8-EF88-26FC-F610F7617E37}"/>
              </a:ext>
            </a:extLst>
          </p:cNvPr>
          <p:cNvSpPr txBox="1"/>
          <p:nvPr/>
        </p:nvSpPr>
        <p:spPr>
          <a:xfrm>
            <a:off x="1950548" y="4956273"/>
            <a:ext cx="301209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Main </a:t>
            </a:r>
            <a:r>
              <a:rPr lang="tr-TR" sz="2000" err="1">
                <a:ea typeface="+mn-lt"/>
                <a:cs typeface="+mn-lt"/>
              </a:rPr>
              <a:t>Pool</a:t>
            </a:r>
            <a:r>
              <a:rPr lang="tr-TR" sz="2000">
                <a:ea typeface="+mn-lt"/>
                <a:cs typeface="+mn-lt"/>
              </a:rPr>
              <a:t> (5.092 m2)</a:t>
            </a:r>
            <a:endParaRPr lang="tr-TR" sz="2000"/>
          </a:p>
        </p:txBody>
      </p:sp>
      <p:pic>
        <p:nvPicPr>
          <p:cNvPr id="17" name="Resim 16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B3956AF8-701A-738F-838B-81B44E628D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2" y="5697004"/>
            <a:ext cx="693701" cy="960104"/>
          </a:xfrm>
          <a:prstGeom prst="rect">
            <a:avLst/>
          </a:prstGeom>
        </p:spPr>
      </p:pic>
      <p:pic>
        <p:nvPicPr>
          <p:cNvPr id="9" name="Resim 8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F0F88138-3324-5868-781B-1C9D95E18B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pic>
        <p:nvPicPr>
          <p:cNvPr id="12" name="Resim 11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F7F23B58-86B3-F57E-5F86-23993078C7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248" y="-269072"/>
            <a:ext cx="1327146" cy="1592244"/>
          </a:xfrm>
          <a:prstGeom prst="rect">
            <a:avLst/>
          </a:prstGeom>
        </p:spPr>
      </p:pic>
      <p:pic>
        <p:nvPicPr>
          <p:cNvPr id="3" name="Resim 2" descr="dış mekan, gökyüzü, ağaç, bulut içeren bir resim&#10;&#10;Açıklama otomatik olarak oluşturuldu">
            <a:extLst>
              <a:ext uri="{FF2B5EF4-FFF2-40B4-BE49-F238E27FC236}">
                <a16:creationId xmlns:a16="http://schemas.microsoft.com/office/drawing/2014/main" id="{D2D69EC5-9480-3F4E-0260-9FD135CE7A1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927" y="1387391"/>
            <a:ext cx="4915777" cy="3362100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D3497C89-5D6D-1A33-5F52-295A9204A252}"/>
              </a:ext>
            </a:extLst>
          </p:cNvPr>
          <p:cNvSpPr txBox="1"/>
          <p:nvPr/>
        </p:nvSpPr>
        <p:spPr>
          <a:xfrm>
            <a:off x="7563121" y="4804306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Cabanas</a:t>
            </a:r>
          </a:p>
          <a:p>
            <a:pPr marL="342900" indent="-34290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Hotel </a:t>
            </a:r>
            <a:r>
              <a:rPr lang="tr-TR" sz="2000" err="1">
                <a:ea typeface="+mn-lt"/>
                <a:cs typeface="+mn-lt"/>
              </a:rPr>
              <a:t>Own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Beach</a:t>
            </a:r>
            <a:endParaRPr lang="tr-TR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620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1FDF4A-4ED7-9940-1A9A-2182CBBCE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7BFC7F-4C9C-0B0D-6130-4ED66E99FCFA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53CC0C-76FE-9A87-6F87-B9B1C92B99F1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lt Başlık 2">
            <a:extLst>
              <a:ext uri="{FF2B5EF4-FFF2-40B4-BE49-F238E27FC236}">
                <a16:creationId xmlns:a16="http://schemas.microsoft.com/office/drawing/2014/main" id="{08156010-46D4-023E-DCA6-CBEEB60E2D3C}"/>
              </a:ext>
            </a:extLst>
          </p:cNvPr>
          <p:cNvSpPr txBox="1">
            <a:spLocks/>
          </p:cNvSpPr>
          <p:nvPr/>
        </p:nvSpPr>
        <p:spPr>
          <a:xfrm>
            <a:off x="1066798" y="295694"/>
            <a:ext cx="4773201" cy="4663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3200" b="1">
                <a:latin typeface="Calibri"/>
                <a:ea typeface="Calibri"/>
                <a:cs typeface="Calibri"/>
              </a:rPr>
              <a:t>SPA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665F3D7-A2A8-EF88-26FC-F610F7617E37}"/>
              </a:ext>
            </a:extLst>
          </p:cNvPr>
          <p:cNvSpPr txBox="1"/>
          <p:nvPr/>
        </p:nvSpPr>
        <p:spPr>
          <a:xfrm>
            <a:off x="7945850" y="2923847"/>
            <a:ext cx="2495718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Individual</a:t>
            </a:r>
            <a:r>
              <a:rPr lang="tr-TR" sz="2000">
                <a:ea typeface="+mn-lt"/>
                <a:cs typeface="+mn-lt"/>
              </a:rPr>
              <a:t> Training 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Private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Hammam</a:t>
            </a:r>
            <a:r>
              <a:rPr lang="tr-TR" sz="2000">
                <a:ea typeface="+mn-lt"/>
                <a:cs typeface="+mn-lt"/>
              </a:rPr>
              <a:t> 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Fitness</a:t>
            </a:r>
            <a:endParaRPr lang="tr-TR" sz="2000" err="1"/>
          </a:p>
        </p:txBody>
      </p:sp>
      <p:pic>
        <p:nvPicPr>
          <p:cNvPr id="17" name="Resim 16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B3956AF8-701A-738F-838B-81B44E628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2" y="5697004"/>
            <a:ext cx="693701" cy="960104"/>
          </a:xfrm>
          <a:prstGeom prst="rect">
            <a:avLst/>
          </a:prstGeom>
        </p:spPr>
      </p:pic>
      <p:pic>
        <p:nvPicPr>
          <p:cNvPr id="9" name="Resim 8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F0F88138-3324-5868-781B-1C9D95E18B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pic>
        <p:nvPicPr>
          <p:cNvPr id="12" name="Resim 11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F7F23B58-86B3-F57E-5F86-23993078C7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248" y="-269072"/>
            <a:ext cx="1327146" cy="1592244"/>
          </a:xfrm>
          <a:prstGeom prst="rect">
            <a:avLst/>
          </a:prstGeom>
        </p:spPr>
      </p:pic>
      <p:pic>
        <p:nvPicPr>
          <p:cNvPr id="2" name="Resim 1" descr="iç mekan, tavan, yatak, mobilya içeren bir resim&#10;&#10;Açıklama otomatik olarak oluşturuldu">
            <a:extLst>
              <a:ext uri="{FF2B5EF4-FFF2-40B4-BE49-F238E27FC236}">
                <a16:creationId xmlns:a16="http://schemas.microsoft.com/office/drawing/2014/main" id="{BDD4DCEA-6EEA-C7FA-1D7E-BE2B2CBD9C2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826" y="1387693"/>
            <a:ext cx="6096000" cy="40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79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1FDF4A-4ED7-9940-1A9A-2182CBBCE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4" y="0"/>
            <a:ext cx="12192000" cy="6858000"/>
          </a:xfrm>
          <a:prstGeom prst="rect">
            <a:avLst/>
          </a:prstGeom>
          <a:noFill/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7BFC7F-4C9C-0B0D-6130-4ED66E99FCFA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53CC0C-76FE-9A87-6F87-B9B1C92B99F1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7" name="Resim 16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B3956AF8-701A-738F-838B-81B44E628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2" y="5697004"/>
            <a:ext cx="693701" cy="960104"/>
          </a:xfrm>
          <a:prstGeom prst="rect">
            <a:avLst/>
          </a:prstGeom>
        </p:spPr>
      </p:pic>
      <p:sp>
        <p:nvSpPr>
          <p:cNvPr id="7" name="Alt Başlık 2">
            <a:extLst>
              <a:ext uri="{FF2B5EF4-FFF2-40B4-BE49-F238E27FC236}">
                <a16:creationId xmlns:a16="http://schemas.microsoft.com/office/drawing/2014/main" id="{1F54AEA3-49F9-BA64-B0CC-85DFC15F7262}"/>
              </a:ext>
            </a:extLst>
          </p:cNvPr>
          <p:cNvSpPr txBox="1">
            <a:spLocks/>
          </p:cNvSpPr>
          <p:nvPr/>
        </p:nvSpPr>
        <p:spPr>
          <a:xfrm>
            <a:off x="1066798" y="283279"/>
            <a:ext cx="4773201" cy="4663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3200" b="1">
                <a:latin typeface="Calibri"/>
                <a:ea typeface="Open Sans Light"/>
                <a:cs typeface="Gotham" pitchFamily="50" charset="0"/>
              </a:rPr>
              <a:t>AKRA HOTELS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51BACF7-3465-C4EA-AB2B-50D94730DC8F}"/>
              </a:ext>
            </a:extLst>
          </p:cNvPr>
          <p:cNvSpPr txBox="1"/>
          <p:nvPr/>
        </p:nvSpPr>
        <p:spPr>
          <a:xfrm>
            <a:off x="1910675" y="1543894"/>
            <a:ext cx="11191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000">
                <a:solidFill>
                  <a:srgbClr val="FF008E"/>
                </a:solidFill>
                <a:latin typeface="Calibri"/>
                <a:cs typeface="Calibri"/>
              </a:rPr>
              <a:t>2013</a:t>
            </a:r>
            <a:endParaRPr lang="tr-TR" sz="3000">
              <a:latin typeface="Calibri"/>
              <a:cs typeface="Calibri"/>
            </a:endParaRPr>
          </a:p>
        </p:txBody>
      </p:sp>
      <p:sp>
        <p:nvSpPr>
          <p:cNvPr id="15" name="Alt Başlık 2">
            <a:extLst>
              <a:ext uri="{FF2B5EF4-FFF2-40B4-BE49-F238E27FC236}">
                <a16:creationId xmlns:a16="http://schemas.microsoft.com/office/drawing/2014/main" id="{BE7E3D26-48DD-6848-2343-40785FAC4EDD}"/>
              </a:ext>
            </a:extLst>
          </p:cNvPr>
          <p:cNvSpPr txBox="1">
            <a:spLocks/>
          </p:cNvSpPr>
          <p:nvPr/>
        </p:nvSpPr>
        <p:spPr>
          <a:xfrm>
            <a:off x="1919303" y="1974209"/>
            <a:ext cx="2481248" cy="4663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2000" b="1">
                <a:latin typeface="Calibri"/>
                <a:ea typeface="Open Sans Light"/>
                <a:cs typeface="Calibri"/>
              </a:rPr>
              <a:t>AKRA SORGUN</a:t>
            </a:r>
          </a:p>
        </p:txBody>
      </p:sp>
      <p:pic>
        <p:nvPicPr>
          <p:cNvPr id="22" name="Resim 21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49DD7824-9956-FC9C-1B16-C12D0EA7EA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2" y="1514894"/>
            <a:ext cx="1163735" cy="1533002"/>
          </a:xfrm>
          <a:prstGeom prst="rect">
            <a:avLst/>
          </a:prstGeom>
        </p:spPr>
      </p:pic>
      <p:pic>
        <p:nvPicPr>
          <p:cNvPr id="24" name="Resim 23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90D38360-65E2-F13C-1161-C60786F369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637" y="1615607"/>
            <a:ext cx="963216" cy="1432289"/>
          </a:xfrm>
          <a:prstGeom prst="rect">
            <a:avLst/>
          </a:prstGeom>
        </p:spPr>
      </p:pic>
      <p:sp>
        <p:nvSpPr>
          <p:cNvPr id="28" name="Metin kutusu 27">
            <a:extLst>
              <a:ext uri="{FF2B5EF4-FFF2-40B4-BE49-F238E27FC236}">
                <a16:creationId xmlns:a16="http://schemas.microsoft.com/office/drawing/2014/main" id="{D9D031DB-5239-C8C3-6029-AE341CB3EEEF}"/>
              </a:ext>
            </a:extLst>
          </p:cNvPr>
          <p:cNvSpPr txBox="1"/>
          <p:nvPr/>
        </p:nvSpPr>
        <p:spPr>
          <a:xfrm>
            <a:off x="6104419" y="1543894"/>
            <a:ext cx="11191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000">
                <a:solidFill>
                  <a:srgbClr val="FF008E"/>
                </a:solidFill>
                <a:latin typeface="Calibri"/>
                <a:ea typeface="Calibri"/>
                <a:cs typeface="Calibri"/>
              </a:rPr>
              <a:t>2013</a:t>
            </a:r>
            <a:endParaRPr lang="tr-TR" sz="3000">
              <a:latin typeface="Calibri"/>
              <a:ea typeface="Calibri"/>
              <a:cs typeface="Calibri"/>
            </a:endParaRPr>
          </a:p>
        </p:txBody>
      </p:sp>
      <p:sp>
        <p:nvSpPr>
          <p:cNvPr id="29" name="Alt Başlık 2">
            <a:extLst>
              <a:ext uri="{FF2B5EF4-FFF2-40B4-BE49-F238E27FC236}">
                <a16:creationId xmlns:a16="http://schemas.microsoft.com/office/drawing/2014/main" id="{F7E00340-6661-39B9-1DFC-C4ADE6ADE046}"/>
              </a:ext>
            </a:extLst>
          </p:cNvPr>
          <p:cNvSpPr txBox="1">
            <a:spLocks/>
          </p:cNvSpPr>
          <p:nvPr/>
        </p:nvSpPr>
        <p:spPr>
          <a:xfrm>
            <a:off x="6113047" y="1974209"/>
            <a:ext cx="1690672" cy="4663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2000" b="1">
                <a:latin typeface="Calibri"/>
                <a:ea typeface="Calibri"/>
                <a:cs typeface="Calibri"/>
              </a:rPr>
              <a:t>AKRA KEMER</a:t>
            </a:r>
          </a:p>
        </p:txBody>
      </p:sp>
      <p:pic>
        <p:nvPicPr>
          <p:cNvPr id="30" name="Resim 29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A0ADD261-EE8E-8F4B-F6FE-8B2693D8D7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466" y="1514894"/>
            <a:ext cx="1163735" cy="1533002"/>
          </a:xfrm>
          <a:prstGeom prst="rect">
            <a:avLst/>
          </a:prstGeom>
        </p:spPr>
      </p:pic>
      <p:pic>
        <p:nvPicPr>
          <p:cNvPr id="32" name="Resim 31" descr="metin, grafik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4CFB9DEA-BC36-A276-C20D-2A2006C404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370" y="1565250"/>
            <a:ext cx="1232469" cy="1533002"/>
          </a:xfrm>
          <a:prstGeom prst="rect">
            <a:avLst/>
          </a:prstGeom>
        </p:spPr>
      </p:pic>
      <p:sp>
        <p:nvSpPr>
          <p:cNvPr id="34" name="Alt Başlık 2">
            <a:extLst>
              <a:ext uri="{FF2B5EF4-FFF2-40B4-BE49-F238E27FC236}">
                <a16:creationId xmlns:a16="http://schemas.microsoft.com/office/drawing/2014/main" id="{379ED82B-61EC-1707-F741-56AED7AC87D7}"/>
              </a:ext>
            </a:extLst>
          </p:cNvPr>
          <p:cNvSpPr txBox="1">
            <a:spLocks/>
          </p:cNvSpPr>
          <p:nvPr/>
        </p:nvSpPr>
        <p:spPr>
          <a:xfrm>
            <a:off x="9850513" y="1974209"/>
            <a:ext cx="2080005" cy="4663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2000" b="1">
                <a:latin typeface="Calibri"/>
                <a:ea typeface="Calibri"/>
                <a:cs typeface="Calibri"/>
              </a:rPr>
              <a:t>AKRA ANTALYA</a:t>
            </a:r>
          </a:p>
        </p:txBody>
      </p:sp>
      <p:pic>
        <p:nvPicPr>
          <p:cNvPr id="35" name="Resim 34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F8E8E6BF-F5A0-C576-60BF-B2672C4651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933" y="1514894"/>
            <a:ext cx="1163735" cy="1533002"/>
          </a:xfrm>
          <a:prstGeom prst="rect">
            <a:avLst/>
          </a:prstGeom>
        </p:spPr>
      </p:pic>
      <p:sp>
        <p:nvSpPr>
          <p:cNvPr id="37" name="Metin kutusu 36">
            <a:extLst>
              <a:ext uri="{FF2B5EF4-FFF2-40B4-BE49-F238E27FC236}">
                <a16:creationId xmlns:a16="http://schemas.microsoft.com/office/drawing/2014/main" id="{F223D0C3-D039-1E9A-A542-8F1759DE04F4}"/>
              </a:ext>
            </a:extLst>
          </p:cNvPr>
          <p:cNvSpPr txBox="1"/>
          <p:nvPr/>
        </p:nvSpPr>
        <p:spPr>
          <a:xfrm>
            <a:off x="9850514" y="1532070"/>
            <a:ext cx="11191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000">
                <a:solidFill>
                  <a:srgbClr val="FF008E"/>
                </a:solidFill>
                <a:latin typeface="Calibri"/>
                <a:ea typeface="Calibri"/>
                <a:cs typeface="Calibri"/>
              </a:rPr>
              <a:t>2014</a:t>
            </a:r>
            <a:endParaRPr lang="tr-TR" sz="3000">
              <a:latin typeface="Calibri"/>
              <a:ea typeface="Calibri"/>
              <a:cs typeface="Calibri"/>
            </a:endParaRPr>
          </a:p>
        </p:txBody>
      </p:sp>
      <p:pic>
        <p:nvPicPr>
          <p:cNvPr id="38" name="Resim 37" descr="metin, grafik, yazı tipi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2AE407B0-CE31-8544-57AC-8EED2627D7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268" y="1594566"/>
            <a:ext cx="1104432" cy="1474370"/>
          </a:xfrm>
          <a:prstGeom prst="rect">
            <a:avLst/>
          </a:prstGeom>
        </p:spPr>
      </p:pic>
      <p:sp>
        <p:nvSpPr>
          <p:cNvPr id="39" name="Metin kutusu 38">
            <a:extLst>
              <a:ext uri="{FF2B5EF4-FFF2-40B4-BE49-F238E27FC236}">
                <a16:creationId xmlns:a16="http://schemas.microsoft.com/office/drawing/2014/main" id="{A9FFEC78-5662-ED08-94CE-42328D5EA9F3}"/>
              </a:ext>
            </a:extLst>
          </p:cNvPr>
          <p:cNvSpPr txBox="1"/>
          <p:nvPr/>
        </p:nvSpPr>
        <p:spPr>
          <a:xfrm>
            <a:off x="1910675" y="3906047"/>
            <a:ext cx="1119187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tr-TR" sz="3000">
                <a:solidFill>
                  <a:srgbClr val="FF008E"/>
                </a:solidFill>
                <a:latin typeface="Calibri"/>
                <a:cs typeface="Calibri"/>
              </a:rPr>
              <a:t>2014</a:t>
            </a:r>
          </a:p>
        </p:txBody>
      </p:sp>
      <p:sp>
        <p:nvSpPr>
          <p:cNvPr id="40" name="Alt Başlık 2">
            <a:extLst>
              <a:ext uri="{FF2B5EF4-FFF2-40B4-BE49-F238E27FC236}">
                <a16:creationId xmlns:a16="http://schemas.microsoft.com/office/drawing/2014/main" id="{4DCDF376-5537-DD38-6446-BFC5013D56D1}"/>
              </a:ext>
            </a:extLst>
          </p:cNvPr>
          <p:cNvSpPr txBox="1">
            <a:spLocks/>
          </p:cNvSpPr>
          <p:nvPr/>
        </p:nvSpPr>
        <p:spPr>
          <a:xfrm>
            <a:off x="1919303" y="4336362"/>
            <a:ext cx="2481248" cy="4663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2000" b="1">
                <a:latin typeface="Calibri"/>
                <a:ea typeface="Calibri"/>
                <a:cs typeface="Calibri"/>
              </a:rPr>
              <a:t>AKRA V</a:t>
            </a:r>
          </a:p>
        </p:txBody>
      </p:sp>
      <p:pic>
        <p:nvPicPr>
          <p:cNvPr id="41" name="Resim 40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12854A33-1394-0EC2-1DE1-D540491620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22" y="3877047"/>
            <a:ext cx="1163735" cy="1533002"/>
          </a:xfrm>
          <a:prstGeom prst="rect">
            <a:avLst/>
          </a:prstGeom>
        </p:spPr>
      </p:pic>
      <p:sp>
        <p:nvSpPr>
          <p:cNvPr id="43" name="Metin kutusu 42">
            <a:extLst>
              <a:ext uri="{FF2B5EF4-FFF2-40B4-BE49-F238E27FC236}">
                <a16:creationId xmlns:a16="http://schemas.microsoft.com/office/drawing/2014/main" id="{BFD1856B-BC73-8F7B-B1CA-BA8BCD886096}"/>
              </a:ext>
            </a:extLst>
          </p:cNvPr>
          <p:cNvSpPr txBox="1"/>
          <p:nvPr/>
        </p:nvSpPr>
        <p:spPr>
          <a:xfrm>
            <a:off x="6104419" y="3906047"/>
            <a:ext cx="11191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000">
                <a:solidFill>
                  <a:srgbClr val="FF008E"/>
                </a:solidFill>
                <a:latin typeface="Calibri"/>
                <a:ea typeface="Calibri"/>
                <a:cs typeface="Calibri"/>
              </a:rPr>
              <a:t>2015</a:t>
            </a:r>
            <a:endParaRPr lang="tr-TR" sz="3000">
              <a:latin typeface="Calibri"/>
              <a:ea typeface="Calibri"/>
              <a:cs typeface="Calibri"/>
            </a:endParaRPr>
          </a:p>
        </p:txBody>
      </p:sp>
      <p:sp>
        <p:nvSpPr>
          <p:cNvPr id="44" name="Alt Başlık 2">
            <a:extLst>
              <a:ext uri="{FF2B5EF4-FFF2-40B4-BE49-F238E27FC236}">
                <a16:creationId xmlns:a16="http://schemas.microsoft.com/office/drawing/2014/main" id="{966408D0-78FA-5175-63A9-CD9DB1F02CA5}"/>
              </a:ext>
            </a:extLst>
          </p:cNvPr>
          <p:cNvSpPr txBox="1">
            <a:spLocks/>
          </p:cNvSpPr>
          <p:nvPr/>
        </p:nvSpPr>
        <p:spPr>
          <a:xfrm>
            <a:off x="6113046" y="4336362"/>
            <a:ext cx="2059403" cy="4663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2000" b="1">
                <a:latin typeface="Calibri"/>
                <a:ea typeface="Calibri"/>
                <a:cs typeface="Calibri"/>
              </a:rPr>
              <a:t>AKRA FETHİYE</a:t>
            </a:r>
          </a:p>
        </p:txBody>
      </p:sp>
      <p:pic>
        <p:nvPicPr>
          <p:cNvPr id="45" name="Resim 44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3927B1E1-FCE4-29BF-93BD-FAB6807DB6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466" y="3877047"/>
            <a:ext cx="1163735" cy="1533002"/>
          </a:xfrm>
          <a:prstGeom prst="rect">
            <a:avLst/>
          </a:prstGeom>
        </p:spPr>
      </p:pic>
      <p:sp>
        <p:nvSpPr>
          <p:cNvPr id="47" name="Alt Başlık 2">
            <a:extLst>
              <a:ext uri="{FF2B5EF4-FFF2-40B4-BE49-F238E27FC236}">
                <a16:creationId xmlns:a16="http://schemas.microsoft.com/office/drawing/2014/main" id="{E0A84865-0AFB-6736-8407-02878E6475C2}"/>
              </a:ext>
            </a:extLst>
          </p:cNvPr>
          <p:cNvSpPr txBox="1">
            <a:spLocks/>
          </p:cNvSpPr>
          <p:nvPr/>
        </p:nvSpPr>
        <p:spPr>
          <a:xfrm>
            <a:off x="9829049" y="4411487"/>
            <a:ext cx="2101469" cy="946794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2000" b="1">
                <a:latin typeface="Calibri"/>
                <a:ea typeface="Calibri"/>
                <a:cs typeface="Calibri"/>
              </a:rPr>
              <a:t>AKRA FETHİYE THE RESIDENCE</a:t>
            </a:r>
            <a:endParaRPr lang="tr-TR" sz="2000">
              <a:cs typeface="Calibri" panose="020F0502020204030204"/>
            </a:endParaRPr>
          </a:p>
        </p:txBody>
      </p:sp>
      <p:pic>
        <p:nvPicPr>
          <p:cNvPr id="48" name="Resim 47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958FBCBF-3FD7-F4DE-BA7B-6FA42C34FD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933" y="3877047"/>
            <a:ext cx="1163735" cy="1533002"/>
          </a:xfrm>
          <a:prstGeom prst="rect">
            <a:avLst/>
          </a:prstGeom>
        </p:spPr>
      </p:pic>
      <p:sp>
        <p:nvSpPr>
          <p:cNvPr id="49" name="Metin kutusu 48">
            <a:extLst>
              <a:ext uri="{FF2B5EF4-FFF2-40B4-BE49-F238E27FC236}">
                <a16:creationId xmlns:a16="http://schemas.microsoft.com/office/drawing/2014/main" id="{90D533AC-6EF0-2A8F-5E99-CA64AF7C7CF4}"/>
              </a:ext>
            </a:extLst>
          </p:cNvPr>
          <p:cNvSpPr txBox="1"/>
          <p:nvPr/>
        </p:nvSpPr>
        <p:spPr>
          <a:xfrm>
            <a:off x="9850514" y="3894223"/>
            <a:ext cx="11191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000">
                <a:solidFill>
                  <a:srgbClr val="FF008E"/>
                </a:solidFill>
                <a:latin typeface="Calibri"/>
                <a:ea typeface="Calibri"/>
                <a:cs typeface="Calibri"/>
              </a:rPr>
              <a:t>2019</a:t>
            </a:r>
            <a:endParaRPr lang="tr-TR" sz="3000">
              <a:latin typeface="Calibri"/>
              <a:ea typeface="Calibri"/>
              <a:cs typeface="Calibri"/>
            </a:endParaRPr>
          </a:p>
        </p:txBody>
      </p:sp>
      <p:pic>
        <p:nvPicPr>
          <p:cNvPr id="51" name="Resim 50" descr="metin, grafik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6F4F02C1-ABB3-2EC4-0D26-72E1BEBA453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15" y="3956719"/>
            <a:ext cx="1046459" cy="1503828"/>
          </a:xfrm>
          <a:prstGeom prst="rect">
            <a:avLst/>
          </a:prstGeom>
        </p:spPr>
      </p:pic>
      <p:pic>
        <p:nvPicPr>
          <p:cNvPr id="52" name="Resim 51" descr="metin, grafik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9CA8B992-3659-6B28-775D-FDD874A9C46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620" y="3752711"/>
            <a:ext cx="1315831" cy="1719047"/>
          </a:xfrm>
          <a:prstGeom prst="rect">
            <a:avLst/>
          </a:prstGeom>
        </p:spPr>
      </p:pic>
      <p:pic>
        <p:nvPicPr>
          <p:cNvPr id="53" name="Resim 52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ED652978-0EBE-28F9-4C5A-EFF077BE3B9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7690" y="3828388"/>
            <a:ext cx="1235469" cy="14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65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B1E56D23-C0E8-9377-901B-3BDE24FA4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384" y="919458"/>
            <a:ext cx="4877432" cy="2553120"/>
          </a:xfrm>
          <a:prstGeom prst="rect">
            <a:avLst/>
          </a:prstGeom>
        </p:spPr>
      </p:pic>
      <p:sp>
        <p:nvSpPr>
          <p:cNvPr id="26" name="Dikdörtgen 25">
            <a:extLst>
              <a:ext uri="{FF2B5EF4-FFF2-40B4-BE49-F238E27FC236}">
                <a16:creationId xmlns:a16="http://schemas.microsoft.com/office/drawing/2014/main" id="{166B00D7-77B7-5041-BB34-83815421EDFD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Alt Başlık 2">
            <a:extLst>
              <a:ext uri="{FF2B5EF4-FFF2-40B4-BE49-F238E27FC236}">
                <a16:creationId xmlns:a16="http://schemas.microsoft.com/office/drawing/2014/main" id="{689F676A-9C63-8928-9D46-2077B3262409}"/>
              </a:ext>
            </a:extLst>
          </p:cNvPr>
          <p:cNvSpPr txBox="1">
            <a:spLocks/>
          </p:cNvSpPr>
          <p:nvPr/>
        </p:nvSpPr>
        <p:spPr>
          <a:xfrm>
            <a:off x="1066799" y="443753"/>
            <a:ext cx="10162393" cy="4663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tr-TR" sz="3200" b="1">
              <a:solidFill>
                <a:schemeClr val="bg1"/>
              </a:solidFill>
              <a:latin typeface="Gotham" pitchFamily="50" charset="0"/>
              <a:ea typeface="Open Sans Light" panose="020B0306030504020204" pitchFamily="34" charset="0"/>
              <a:cs typeface="Gotham" pitchFamily="50" charset="0"/>
            </a:endParaRPr>
          </a:p>
        </p:txBody>
      </p:sp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E9AF4DD6-05DB-5433-19A1-A1970AB91A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81877" cy="1496717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8EF83143-6BF5-570A-D0F5-A5873A81AD19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 descr="metin, grafik, yazı tipi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6EECE7EA-C6ED-FA42-F64F-C8A10956E9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9" y="5836373"/>
            <a:ext cx="713686" cy="101903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5DAB7939-4AE2-2F8E-06AD-D31CD9DEA51A}"/>
              </a:ext>
            </a:extLst>
          </p:cNvPr>
          <p:cNvSpPr txBox="1"/>
          <p:nvPr/>
        </p:nvSpPr>
        <p:spPr>
          <a:xfrm>
            <a:off x="3340373" y="1040223"/>
            <a:ext cx="508811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000" b="1">
              <a:solidFill>
                <a:srgbClr val="FFFFFF"/>
              </a:solidFill>
              <a:ea typeface="Calibri"/>
              <a:cs typeface="Calibri"/>
            </a:endParaRPr>
          </a:p>
          <a:p>
            <a:pPr algn="ctr"/>
            <a:endParaRPr lang="en-US" sz="4400" b="1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4400" b="1">
                <a:solidFill>
                  <a:schemeClr val="bg1"/>
                </a:solidFill>
                <a:latin typeface="Palatino Linotype"/>
                <a:ea typeface="+mn-lt"/>
                <a:cs typeface="+mn-lt"/>
              </a:rPr>
              <a:t>COMING SOON</a:t>
            </a:r>
            <a:endParaRPr lang="en-US" sz="4400" b="1">
              <a:solidFill>
                <a:srgbClr val="FFFFFF"/>
              </a:solidFill>
              <a:latin typeface="Palatino Linotype"/>
              <a:cs typeface="Calibri"/>
            </a:endParaRPr>
          </a:p>
        </p:txBody>
      </p:sp>
      <p:pic>
        <p:nvPicPr>
          <p:cNvPr id="10" name="Resim 9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1A140CEF-0F45-362F-D002-F23E31B4BA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8" y="50573"/>
            <a:ext cx="817790" cy="99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96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A55B378F-EBC3-83C4-B958-3CBAA2281B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411E6FA4-8AC1-A51C-506D-5CE8A297E1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81877" cy="1496717"/>
          </a:xfrm>
          <a:prstGeom prst="rect">
            <a:avLst/>
          </a:prstGeom>
        </p:spPr>
      </p:pic>
      <p:pic>
        <p:nvPicPr>
          <p:cNvPr id="5" name="Resim 4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01C918C0-69F6-5FDD-8F71-7284888E4B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8" y="50573"/>
            <a:ext cx="817790" cy="99649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A4D9A50D-FCED-7606-2F56-E1B2FDC5A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65" y="586957"/>
            <a:ext cx="10819624" cy="543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88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5688-D882-F781-1B32-5ADDF275F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DAB7CA9A-B9B9-F2CB-7FC7-281D51C2FD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E36559AC-1240-30C6-1EE2-8B48331F25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81877" cy="1496717"/>
          </a:xfrm>
          <a:prstGeom prst="rect">
            <a:avLst/>
          </a:prstGeom>
        </p:spPr>
      </p:pic>
      <p:pic>
        <p:nvPicPr>
          <p:cNvPr id="5" name="Resim 4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0092F77E-4A3D-8771-F731-205F756A17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8" y="50573"/>
            <a:ext cx="817790" cy="99649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C846B76-6735-02C5-7D0D-3E86B9FC9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65" y="356992"/>
            <a:ext cx="10853580" cy="574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35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3AE08-C0D7-5874-44A2-13AC83D8D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CB733768-8644-6835-0133-E5CC3662CC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C3C50834-4BA8-2E26-C31E-00310423AA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81877" cy="1496717"/>
          </a:xfrm>
          <a:prstGeom prst="rect">
            <a:avLst/>
          </a:prstGeom>
        </p:spPr>
      </p:pic>
      <p:pic>
        <p:nvPicPr>
          <p:cNvPr id="5" name="Resim 4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1940D9FE-D6C6-AF44-4688-A64D27F92E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8" y="50573"/>
            <a:ext cx="817790" cy="99649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08EEDBF-251C-A713-89A1-27AA7A984F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65" y="317633"/>
            <a:ext cx="10783069" cy="581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33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75E31-8963-DD2D-4408-2ED8827BB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CC9447A-D6ED-85B9-E109-8219F7CEFD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03B7C652-E5EF-A720-DF2D-4E58A7F6F3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81877" cy="1496717"/>
          </a:xfrm>
          <a:prstGeom prst="rect">
            <a:avLst/>
          </a:prstGeom>
        </p:spPr>
      </p:pic>
      <p:pic>
        <p:nvPicPr>
          <p:cNvPr id="5" name="Resim 4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3BB6DE55-D8EF-22BD-2028-26670B0FB9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8" y="50573"/>
            <a:ext cx="817790" cy="99649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2BFD78FC-92C0-3A4F-5F3D-41EF2AF01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65" y="346510"/>
            <a:ext cx="10887634" cy="576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39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4649C-A869-C853-BBF3-32BDFA84D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99D04A8C-D0F5-8DB6-DA68-7E2A2165D0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02969D87-5602-D32C-FE3C-82FB7E3002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81877" cy="1496717"/>
          </a:xfrm>
          <a:prstGeom prst="rect">
            <a:avLst/>
          </a:prstGeom>
        </p:spPr>
      </p:pic>
      <p:pic>
        <p:nvPicPr>
          <p:cNvPr id="5" name="Resim 4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19942021-B3D8-1BAB-BB8B-E788EDE0FF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8" y="50573"/>
            <a:ext cx="817790" cy="99649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5C8D74D3-D355-DF18-2CF4-D91AAD033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65" y="269507"/>
            <a:ext cx="10892663" cy="582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31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3EE84-1B3A-0B3D-3F39-7DBE464C6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7D82EF75-FF60-9D59-F4CE-55ADCC31E6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04DEEA57-48BE-F883-8463-3EC9772240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81877" cy="1496717"/>
          </a:xfrm>
          <a:prstGeom prst="rect">
            <a:avLst/>
          </a:prstGeom>
        </p:spPr>
      </p:pic>
      <p:pic>
        <p:nvPicPr>
          <p:cNvPr id="5" name="Resim 4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F21B2138-1FD2-86D5-237D-D665615D5F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8" y="50573"/>
            <a:ext cx="817790" cy="99649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D281FEF9-9924-CFC1-BFCE-278761D96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65" y="385011"/>
            <a:ext cx="10786380" cy="574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61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6592A-A2EB-83FF-647D-5715FEC3B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C11D2226-5A57-1AFE-7CAD-0FB3EE3B7E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15BC326E-DF4C-AF53-8172-76C3E72044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81877" cy="1496717"/>
          </a:xfrm>
          <a:prstGeom prst="rect">
            <a:avLst/>
          </a:prstGeom>
        </p:spPr>
      </p:pic>
      <p:pic>
        <p:nvPicPr>
          <p:cNvPr id="5" name="Resim 4" descr="metin, yazı tipi, grafik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F03DA6FE-C902-5C20-1186-B683763260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8" y="50573"/>
            <a:ext cx="817790" cy="99649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363181F-D6CE-E8CF-F684-50CC3F84F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65" y="356135"/>
            <a:ext cx="10897206" cy="58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69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1006A-9ECA-FAA3-4A27-B5C995E5E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5855F16F-B4D8-C5F7-71AE-3EB71D379B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2564670-8143-9890-7D10-EF66510D2A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022" y="2943335"/>
            <a:ext cx="4039848" cy="2683726"/>
          </a:xfrm>
          <a:prstGeom prst="rect">
            <a:avLst/>
          </a:prstGeom>
        </p:spPr>
      </p:pic>
      <p:sp>
        <p:nvSpPr>
          <p:cNvPr id="8" name="Resim Yer Tutucusu 7">
            <a:extLst>
              <a:ext uri="{FF2B5EF4-FFF2-40B4-BE49-F238E27FC236}">
                <a16:creationId xmlns:a16="http://schemas.microsoft.com/office/drawing/2014/main" id="{0D6F0155-3AAF-214A-998D-8DAA12466D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81791" y="954961"/>
            <a:ext cx="3715657" cy="2474039"/>
          </a:xfrm>
        </p:spPr>
        <p:txBody>
          <a:bodyPr/>
          <a:lstStyle/>
          <a:p>
            <a:r>
              <a:rPr lang="tr-T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0095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A55B378F-EBC3-83C4-B958-3CBAA2281B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Resim 8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29D86ED9-47D2-94E8-5DC3-7868408FE0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81" y="5271759"/>
            <a:ext cx="892221" cy="1234862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362F133-2486-3266-851B-670DEA7B70E4}"/>
              </a:ext>
            </a:extLst>
          </p:cNvPr>
          <p:cNvSpPr txBox="1"/>
          <p:nvPr/>
        </p:nvSpPr>
        <p:spPr>
          <a:xfrm>
            <a:off x="5856814" y="2561124"/>
            <a:ext cx="490725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r-TR" sz="2000" b="1" err="1">
                <a:ea typeface="+mn-lt"/>
                <a:cs typeface="+mn-lt"/>
              </a:rPr>
              <a:t>All</a:t>
            </a:r>
            <a:r>
              <a:rPr lang="tr-TR" sz="2000" b="1">
                <a:ea typeface="+mn-lt"/>
                <a:cs typeface="+mn-lt"/>
              </a:rPr>
              <a:t> Akra </a:t>
            </a:r>
            <a:r>
              <a:rPr lang="tr-TR" sz="2000" b="1" err="1">
                <a:ea typeface="+mn-lt"/>
                <a:cs typeface="+mn-lt"/>
              </a:rPr>
              <a:t>Hotels</a:t>
            </a:r>
            <a:r>
              <a:rPr lang="tr-TR" sz="2000" b="1">
                <a:ea typeface="+mn-lt"/>
                <a:cs typeface="+mn-lt"/>
              </a:rPr>
              <a:t> </a:t>
            </a:r>
            <a:r>
              <a:rPr lang="tr-TR" sz="2000" b="1" err="1">
                <a:ea typeface="+mn-lt"/>
                <a:cs typeface="+mn-lt"/>
              </a:rPr>
              <a:t>provide</a:t>
            </a:r>
            <a:r>
              <a:rPr lang="tr-TR" sz="2000" b="1">
                <a:ea typeface="+mn-lt"/>
                <a:cs typeface="+mn-lt"/>
              </a:rPr>
              <a:t> </a:t>
            </a:r>
            <a:r>
              <a:rPr lang="tr-TR" sz="2000" b="1" err="1">
                <a:ea typeface="+mn-lt"/>
                <a:cs typeface="+mn-lt"/>
              </a:rPr>
              <a:t>for</a:t>
            </a:r>
            <a:r>
              <a:rPr lang="tr-TR" sz="2000" b="1">
                <a:ea typeface="+mn-lt"/>
                <a:cs typeface="+mn-lt"/>
              </a:rPr>
              <a:t> </a:t>
            </a:r>
            <a:r>
              <a:rPr lang="tr-TR" sz="2000" b="1" err="1">
                <a:ea typeface="+mn-lt"/>
                <a:cs typeface="+mn-lt"/>
              </a:rPr>
              <a:t>little</a:t>
            </a:r>
            <a:r>
              <a:rPr lang="tr-TR" sz="2000" b="1">
                <a:ea typeface="+mn-lt"/>
                <a:cs typeface="+mn-lt"/>
              </a:rPr>
              <a:t> </a:t>
            </a:r>
            <a:r>
              <a:rPr lang="tr-TR" sz="2000" b="1" err="1">
                <a:ea typeface="+mn-lt"/>
                <a:cs typeface="+mn-lt"/>
              </a:rPr>
              <a:t>guests</a:t>
            </a:r>
            <a:r>
              <a:rPr lang="tr-TR" sz="2000" b="1">
                <a:ea typeface="+mn-lt"/>
                <a:cs typeface="+mn-lt"/>
              </a:rPr>
              <a:t>:</a:t>
            </a:r>
            <a:endParaRPr lang="tr-TR" sz="2000" b="1">
              <a:cs typeface="Calibri" panose="020F0502020204030204"/>
            </a:endParaRPr>
          </a:p>
          <a:p>
            <a:endParaRPr lang="tr-TR" sz="2000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Baby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Crib</a:t>
            </a:r>
            <a:endParaRPr lang="tr-TR" sz="20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Baby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Pushchair</a:t>
            </a:r>
            <a:endParaRPr lang="tr-TR" sz="200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Baby </a:t>
            </a:r>
            <a:r>
              <a:rPr lang="en-US" sz="2000" err="1">
                <a:ea typeface="+mn-lt"/>
                <a:cs typeface="+mn-lt"/>
              </a:rPr>
              <a:t>Auido</a:t>
            </a:r>
            <a:r>
              <a:rPr lang="en-US" sz="2000">
                <a:ea typeface="+mn-lt"/>
                <a:cs typeface="+mn-lt"/>
              </a:rPr>
              <a:t> Monitor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Diaper Changing Pads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Baby Bath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Baby Potty</a:t>
            </a:r>
            <a:endParaRPr lang="tr-TR" sz="2000">
              <a:ea typeface="+mn-lt"/>
              <a:cs typeface="+mn-lt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pPr algn="ctr"/>
            <a:r>
              <a:rPr lang="en-US" sz="2000">
                <a:cs typeface="Calibri"/>
              </a:rPr>
              <a:t>*Baby formula and diapers can be supplied for a fee from the hotel grocery.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0B735DC-9866-2429-5F70-02192F0B0F72}"/>
              </a:ext>
            </a:extLst>
          </p:cNvPr>
          <p:cNvSpPr txBox="1"/>
          <p:nvPr/>
        </p:nvSpPr>
        <p:spPr>
          <a:xfrm>
            <a:off x="8639407" y="3184070"/>
            <a:ext cx="23462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Baby Shampoo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Baby Bath Puff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Baby Bib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Baby Body Lotion 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Kettle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Baby Wipes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cs typeface="Calibri"/>
              </a:rPr>
              <a:t>Feeding Chair</a:t>
            </a:r>
            <a:endParaRPr lang="tr-TR" sz="2000">
              <a:cs typeface="Calibri" panose="020F0502020204030204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78B14DE-68B3-1F03-3AD1-923C827D9E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216" y="622738"/>
            <a:ext cx="2507052" cy="1763112"/>
          </a:xfrm>
          <a:prstGeom prst="rect">
            <a:avLst/>
          </a:prstGeom>
        </p:spPr>
      </p:pic>
      <p:pic>
        <p:nvPicPr>
          <p:cNvPr id="8" name="Resim 7" descr="dış mekan, giyim, çim, kişi, şahıs içeren bir resim&#10;&#10;Açıklama otomatik olarak oluşturuldu">
            <a:extLst>
              <a:ext uri="{FF2B5EF4-FFF2-40B4-BE49-F238E27FC236}">
                <a16:creationId xmlns:a16="http://schemas.microsoft.com/office/drawing/2014/main" id="{4DFA9277-42A3-2927-78A5-A91C360BAD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997" y="583324"/>
            <a:ext cx="3768211" cy="56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92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A55B378F-EBC3-83C4-B958-3CBAA2281B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Resim 8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29D86ED9-47D2-94E8-5DC3-7868408FE0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81" y="5271759"/>
            <a:ext cx="892221" cy="1234862"/>
          </a:xfrm>
          <a:prstGeom prst="rect">
            <a:avLst/>
          </a:prstGeom>
        </p:spPr>
      </p:pic>
      <p:pic>
        <p:nvPicPr>
          <p:cNvPr id="3" name="Resim 2" descr="grafik, yazı tipi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87483739-EB3C-C3FE-8339-030BE9144F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393" y="718206"/>
            <a:ext cx="4597152" cy="72991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009E2C4-820D-A657-3B70-1582506E4851}"/>
              </a:ext>
            </a:extLst>
          </p:cNvPr>
          <p:cNvSpPr txBox="1"/>
          <p:nvPr/>
        </p:nvSpPr>
        <p:spPr>
          <a:xfrm rot="10800000" flipV="1">
            <a:off x="6362109" y="2885708"/>
            <a:ext cx="4968843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tr-TR" sz="2000" dirty="0" err="1">
                <a:ea typeface="+mn-lt"/>
                <a:cs typeface="+mn-lt"/>
              </a:rPr>
              <a:t>We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protect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nature</a:t>
            </a:r>
            <a:r>
              <a:rPr lang="tr-TR" sz="2000" dirty="0">
                <a:ea typeface="+mn-lt"/>
                <a:cs typeface="+mn-lt"/>
              </a:rPr>
              <a:t>. </a:t>
            </a:r>
          </a:p>
          <a:p>
            <a:r>
              <a:rPr lang="tr-TR" sz="2000" dirty="0" err="1">
                <a:ea typeface="+mn-lt"/>
                <a:cs typeface="+mn-lt"/>
              </a:rPr>
              <a:t>We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are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committed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to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fulfilling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our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environmental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responsibilities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through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sustainable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resources</a:t>
            </a:r>
            <a:r>
              <a:rPr lang="tr-TR" sz="2000" dirty="0">
                <a:ea typeface="+mn-lt"/>
                <a:cs typeface="+mn-lt"/>
              </a:rPr>
              <a:t>, </a:t>
            </a:r>
            <a:r>
              <a:rPr lang="tr-TR" sz="2000" dirty="0" err="1">
                <a:ea typeface="+mn-lt"/>
                <a:cs typeface="+mn-lt"/>
              </a:rPr>
              <a:t>reducing</a:t>
            </a:r>
            <a:r>
              <a:rPr lang="tr-TR" sz="2000" dirty="0">
                <a:ea typeface="+mn-lt"/>
                <a:cs typeface="+mn-lt"/>
              </a:rPr>
              <a:t> and </a:t>
            </a:r>
            <a:r>
              <a:rPr lang="tr-TR" sz="2000" dirty="0" err="1">
                <a:ea typeface="+mn-lt"/>
                <a:cs typeface="+mn-lt"/>
              </a:rPr>
              <a:t>adapting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to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climate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change</a:t>
            </a:r>
            <a:r>
              <a:rPr lang="tr-TR" sz="2000" dirty="0">
                <a:ea typeface="+mn-lt"/>
                <a:cs typeface="+mn-lt"/>
              </a:rPr>
              <a:t>, and </a:t>
            </a:r>
            <a:r>
              <a:rPr lang="tr-TR" sz="2000" dirty="0" err="1">
                <a:ea typeface="+mn-lt"/>
                <a:cs typeface="+mn-lt"/>
              </a:rPr>
              <a:t>protecting</a:t>
            </a:r>
            <a:r>
              <a:rPr lang="tr-TR" sz="2000" dirty="0">
                <a:ea typeface="+mn-lt"/>
                <a:cs typeface="+mn-lt"/>
              </a:rPr>
              <a:t> </a:t>
            </a:r>
            <a:r>
              <a:rPr lang="tr-TR" sz="2000" dirty="0" err="1">
                <a:ea typeface="+mn-lt"/>
                <a:cs typeface="+mn-lt"/>
              </a:rPr>
              <a:t>biodiversity</a:t>
            </a:r>
            <a:r>
              <a:rPr lang="tr-TR" sz="2000" dirty="0">
                <a:ea typeface="+mn-lt"/>
                <a:cs typeface="+mn-lt"/>
              </a:rPr>
              <a:t> and </a:t>
            </a:r>
            <a:r>
              <a:rPr lang="tr-TR" sz="2000" dirty="0" err="1">
                <a:ea typeface="+mn-lt"/>
                <a:cs typeface="+mn-lt"/>
              </a:rPr>
              <a:t>ecosystems</a:t>
            </a:r>
            <a:r>
              <a:rPr lang="tr-TR" sz="2000" dirty="0">
                <a:ea typeface="+mn-lt"/>
                <a:cs typeface="+mn-lt"/>
              </a:rPr>
              <a:t>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410ACFF-D1B8-0E77-FC26-3FEED11DD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887" y="713594"/>
            <a:ext cx="4595735" cy="51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57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A55B378F-EBC3-83C4-B958-3CBAA2281B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Resim 8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29D86ED9-47D2-94E8-5DC3-7868408FE0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81" y="5271759"/>
            <a:ext cx="892221" cy="1234862"/>
          </a:xfrm>
          <a:prstGeom prst="rect">
            <a:avLst/>
          </a:prstGeom>
        </p:spPr>
      </p:pic>
      <p:pic>
        <p:nvPicPr>
          <p:cNvPr id="3" name="Resim 2" descr="grafik, yazı tipi, logo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87483739-EB3C-C3FE-8339-030BE9144F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639" y="720595"/>
            <a:ext cx="4597152" cy="72991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E009E2C4-820D-A657-3B70-1582506E4851}"/>
              </a:ext>
            </a:extLst>
          </p:cNvPr>
          <p:cNvSpPr txBox="1"/>
          <p:nvPr/>
        </p:nvSpPr>
        <p:spPr>
          <a:xfrm rot="10800000" flipV="1">
            <a:off x="6352082" y="2424041"/>
            <a:ext cx="5296716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tr-TR" sz="1600" dirty="0"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tr-TR" sz="1600" dirty="0" err="1">
                <a:ea typeface="+mn-lt"/>
                <a:cs typeface="+mn-lt"/>
              </a:rPr>
              <a:t>Protection</a:t>
            </a:r>
            <a:r>
              <a:rPr lang="tr-TR" sz="1600" dirty="0">
                <a:ea typeface="+mn-lt"/>
                <a:cs typeface="+mn-lt"/>
              </a:rPr>
              <a:t> of </a:t>
            </a:r>
            <a:r>
              <a:rPr lang="tr-TR" sz="1600" dirty="0" err="1">
                <a:ea typeface="+mn-lt"/>
                <a:cs typeface="+mn-lt"/>
              </a:rPr>
              <a:t>sea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lilies</a:t>
            </a:r>
            <a:r>
              <a:rPr lang="tr-TR" sz="1600" dirty="0">
                <a:ea typeface="+mn-lt"/>
                <a:cs typeface="+mn-lt"/>
              </a:rPr>
              <a:t> and Caretta </a:t>
            </a:r>
            <a:r>
              <a:rPr lang="tr-TR" sz="1600" dirty="0" err="1">
                <a:ea typeface="+mn-lt"/>
                <a:cs typeface="+mn-lt"/>
              </a:rPr>
              <a:t>Caretta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habitats</a:t>
            </a:r>
            <a:endParaRPr lang="tr-TR" sz="1600" dirty="0">
              <a:ea typeface="+mn-lt"/>
              <a:cs typeface="+mn-lt"/>
            </a:endParaRPr>
          </a:p>
          <a:p>
            <a:pPr marL="285750" indent="-285750" algn="just">
              <a:buFont typeface="Arial"/>
              <a:buChar char="•"/>
            </a:pPr>
            <a:r>
              <a:rPr lang="tr-TR" sz="1600" dirty="0" err="1">
                <a:ea typeface="+mn-lt"/>
                <a:cs typeface="+mn-lt"/>
              </a:rPr>
              <a:t>Supporting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the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local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economy</a:t>
            </a:r>
            <a:r>
              <a:rPr lang="tr-TR" sz="1600" dirty="0">
                <a:ea typeface="+mn-lt"/>
                <a:cs typeface="+mn-lt"/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r>
              <a:rPr lang="tr-TR" sz="1600" dirty="0" err="1">
                <a:ea typeface="+mn-lt"/>
                <a:cs typeface="+mn-lt"/>
              </a:rPr>
              <a:t>Waste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management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through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source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separation</a:t>
            </a:r>
            <a:r>
              <a:rPr lang="tr-TR" sz="1600" dirty="0">
                <a:ea typeface="+mn-lt"/>
                <a:cs typeface="+mn-lt"/>
              </a:rPr>
              <a:t>, </a:t>
            </a:r>
            <a:r>
              <a:rPr lang="tr-TR" sz="1600" dirty="0" err="1">
                <a:ea typeface="+mn-lt"/>
                <a:cs typeface="+mn-lt"/>
              </a:rPr>
              <a:t>recovery</a:t>
            </a:r>
            <a:r>
              <a:rPr lang="tr-TR" sz="1600" dirty="0">
                <a:ea typeface="+mn-lt"/>
                <a:cs typeface="+mn-lt"/>
              </a:rPr>
              <a:t> of </a:t>
            </a:r>
            <a:r>
              <a:rPr lang="tr-TR" sz="1600" dirty="0" err="1">
                <a:ea typeface="+mn-lt"/>
                <a:cs typeface="+mn-lt"/>
              </a:rPr>
              <a:t>used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cooking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oils</a:t>
            </a:r>
            <a:r>
              <a:rPr lang="tr-TR" sz="1600" dirty="0">
                <a:ea typeface="+mn-lt"/>
                <a:cs typeface="+mn-lt"/>
              </a:rPr>
              <a:t>, </a:t>
            </a:r>
            <a:r>
              <a:rPr lang="tr-TR" sz="1600" dirty="0" err="1">
                <a:ea typeface="+mn-lt"/>
                <a:cs typeface="+mn-lt"/>
              </a:rPr>
              <a:t>water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services</a:t>
            </a:r>
            <a:r>
              <a:rPr lang="tr-TR" sz="1600" dirty="0">
                <a:ea typeface="+mn-lt"/>
                <a:cs typeface="+mn-lt"/>
              </a:rPr>
              <a:t> in </a:t>
            </a:r>
            <a:r>
              <a:rPr lang="tr-TR" sz="1600" dirty="0" err="1">
                <a:ea typeface="+mn-lt"/>
                <a:cs typeface="+mn-lt"/>
              </a:rPr>
              <a:t>jugs</a:t>
            </a:r>
            <a:r>
              <a:rPr lang="tr-TR" sz="1600" dirty="0">
                <a:ea typeface="+mn-lt"/>
                <a:cs typeface="+mn-lt"/>
              </a:rPr>
              <a:t>, and </a:t>
            </a:r>
            <a:r>
              <a:rPr lang="tr-TR" sz="1600" dirty="0" err="1">
                <a:ea typeface="+mn-lt"/>
                <a:cs typeface="+mn-lt"/>
              </a:rPr>
              <a:t>using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industrial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products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instead</a:t>
            </a:r>
            <a:r>
              <a:rPr lang="tr-TR" sz="1600" dirty="0">
                <a:ea typeface="+mn-lt"/>
                <a:cs typeface="+mn-lt"/>
              </a:rPr>
              <a:t> of </a:t>
            </a:r>
            <a:r>
              <a:rPr lang="tr-TR" sz="1600" dirty="0" err="1">
                <a:ea typeface="+mn-lt"/>
                <a:cs typeface="+mn-lt"/>
              </a:rPr>
              <a:t>plastic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packaging</a:t>
            </a:r>
            <a:r>
              <a:rPr lang="tr-TR" sz="1600" dirty="0">
                <a:ea typeface="+mn-lt"/>
                <a:cs typeface="+mn-lt"/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r>
              <a:rPr lang="tr-TR" sz="1600" dirty="0" err="1">
                <a:ea typeface="+mn-lt"/>
                <a:cs typeface="+mn-lt"/>
              </a:rPr>
              <a:t>Reducing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paper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consumption</a:t>
            </a:r>
            <a:r>
              <a:rPr lang="tr-TR" sz="1600" dirty="0">
                <a:ea typeface="+mn-lt"/>
                <a:cs typeface="+mn-lt"/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r>
              <a:rPr lang="tr-TR" sz="1600" dirty="0" err="1">
                <a:ea typeface="+mn-lt"/>
                <a:cs typeface="+mn-lt"/>
              </a:rPr>
              <a:t>Chemical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management</a:t>
            </a:r>
            <a:r>
              <a:rPr lang="tr-TR" sz="1600" dirty="0">
                <a:ea typeface="+mn-lt"/>
                <a:cs typeface="+mn-lt"/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r>
              <a:rPr lang="tr-TR" sz="1600" dirty="0" err="1">
                <a:ea typeface="+mn-lt"/>
                <a:cs typeface="+mn-lt"/>
              </a:rPr>
              <a:t>Energy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management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using</a:t>
            </a:r>
            <a:r>
              <a:rPr lang="tr-TR" sz="1600" dirty="0">
                <a:ea typeface="+mn-lt"/>
                <a:cs typeface="+mn-lt"/>
              </a:rPr>
              <a:t> solar </a:t>
            </a:r>
            <a:r>
              <a:rPr lang="tr-TR" sz="1600" dirty="0" err="1">
                <a:ea typeface="+mn-lt"/>
                <a:cs typeface="+mn-lt"/>
              </a:rPr>
              <a:t>panels</a:t>
            </a:r>
            <a:r>
              <a:rPr lang="tr-TR" sz="1600" dirty="0">
                <a:ea typeface="+mn-lt"/>
                <a:cs typeface="+mn-lt"/>
              </a:rPr>
              <a:t>, </a:t>
            </a:r>
            <a:r>
              <a:rPr lang="tr-TR" sz="1600" dirty="0" err="1">
                <a:ea typeface="+mn-lt"/>
                <a:cs typeface="+mn-lt"/>
              </a:rPr>
              <a:t>double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glazing</a:t>
            </a:r>
            <a:r>
              <a:rPr lang="tr-TR" sz="1600" dirty="0">
                <a:ea typeface="+mn-lt"/>
                <a:cs typeface="+mn-lt"/>
              </a:rPr>
              <a:t>, and </a:t>
            </a:r>
            <a:r>
              <a:rPr lang="tr-TR" sz="1600" dirty="0" err="1">
                <a:ea typeface="+mn-lt"/>
                <a:cs typeface="+mn-lt"/>
              </a:rPr>
              <a:t>timely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outdoor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lighting</a:t>
            </a:r>
            <a:r>
              <a:rPr lang="tr-TR" sz="1600" dirty="0">
                <a:ea typeface="+mn-lt"/>
                <a:cs typeface="+mn-lt"/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r>
              <a:rPr lang="tr-TR" sz="1600" dirty="0" err="1">
                <a:ea typeface="+mn-lt"/>
                <a:cs typeface="+mn-lt"/>
              </a:rPr>
              <a:t>Backwashing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processes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to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reduce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water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consumption</a:t>
            </a:r>
            <a:r>
              <a:rPr lang="tr-TR" sz="1600" dirty="0">
                <a:ea typeface="+mn-lt"/>
                <a:cs typeface="+mn-lt"/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r>
              <a:rPr lang="tr-TR" sz="1600" dirty="0" err="1">
                <a:ea typeface="+mn-lt"/>
                <a:cs typeface="+mn-lt"/>
              </a:rPr>
              <a:t>Birdhouses</a:t>
            </a:r>
            <a:r>
              <a:rPr lang="tr-TR" sz="1600" dirty="0">
                <a:ea typeface="+mn-lt"/>
                <a:cs typeface="+mn-lt"/>
              </a:rPr>
              <a:t> and </a:t>
            </a:r>
            <a:r>
              <a:rPr lang="tr-TR" sz="1600" dirty="0" err="1">
                <a:ea typeface="+mn-lt"/>
                <a:cs typeface="+mn-lt"/>
              </a:rPr>
              <a:t>the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protection</a:t>
            </a:r>
            <a:r>
              <a:rPr lang="tr-TR" sz="1600" dirty="0">
                <a:ea typeface="+mn-lt"/>
                <a:cs typeface="+mn-lt"/>
              </a:rPr>
              <a:t> of </a:t>
            </a:r>
            <a:r>
              <a:rPr lang="tr-TR" sz="1600" dirty="0" err="1">
                <a:ea typeface="+mn-lt"/>
                <a:cs typeface="+mn-lt"/>
              </a:rPr>
              <a:t>biodiversity</a:t>
            </a:r>
            <a:endParaRPr lang="tr-TR" sz="1600" dirty="0">
              <a:ea typeface="+mn-lt"/>
              <a:cs typeface="+mn-lt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42E7A45-BEBD-B1E2-8B13-6C31C3EF90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2" t="-2318" r="5841" b="-658"/>
          <a:stretch/>
        </p:blipFill>
        <p:spPr>
          <a:xfrm>
            <a:off x="1265991" y="1304271"/>
            <a:ext cx="4860657" cy="424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77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dış mekan, bina, gökyüzü, ağaç içeren bir resim&#10;&#10;Açıklama otomatik olarak oluşturuldu">
            <a:extLst>
              <a:ext uri="{FF2B5EF4-FFF2-40B4-BE49-F238E27FC236}">
                <a16:creationId xmlns:a16="http://schemas.microsoft.com/office/drawing/2014/main" id="{09DE3AEF-637A-3217-455A-30092EFBF9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27" y="0"/>
            <a:ext cx="12191999" cy="68318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1E56D23-C0E8-9377-901B-3BDE24FA4F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239" y="4083207"/>
            <a:ext cx="5357696" cy="2376789"/>
          </a:xfrm>
          <a:prstGeom prst="rect">
            <a:avLst/>
          </a:prstGeom>
        </p:spPr>
      </p:pic>
      <p:sp>
        <p:nvSpPr>
          <p:cNvPr id="26" name="Dikdörtgen 25">
            <a:extLst>
              <a:ext uri="{FF2B5EF4-FFF2-40B4-BE49-F238E27FC236}">
                <a16:creationId xmlns:a16="http://schemas.microsoft.com/office/drawing/2014/main" id="{166B00D7-77B7-5041-BB34-83815421EDFD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Alt Başlık 2">
            <a:extLst>
              <a:ext uri="{FF2B5EF4-FFF2-40B4-BE49-F238E27FC236}">
                <a16:creationId xmlns:a16="http://schemas.microsoft.com/office/drawing/2014/main" id="{689F676A-9C63-8928-9D46-2077B3262409}"/>
              </a:ext>
            </a:extLst>
          </p:cNvPr>
          <p:cNvSpPr txBox="1">
            <a:spLocks/>
          </p:cNvSpPr>
          <p:nvPr/>
        </p:nvSpPr>
        <p:spPr>
          <a:xfrm>
            <a:off x="1066799" y="443753"/>
            <a:ext cx="10162393" cy="4663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endParaRPr lang="tr-TR" sz="3200" b="1">
              <a:solidFill>
                <a:schemeClr val="bg1"/>
              </a:solidFill>
              <a:latin typeface="Gotham" pitchFamily="50" charset="0"/>
              <a:ea typeface="Open Sans Light" panose="020B0306030504020204" pitchFamily="34" charset="0"/>
              <a:cs typeface="Gotham" pitchFamily="50" charset="0"/>
            </a:endParaRPr>
          </a:p>
        </p:txBody>
      </p:sp>
      <p:pic>
        <p:nvPicPr>
          <p:cNvPr id="3" name="Resim 2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E9AF4DD6-05DB-5433-19A1-A1970AB91A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8EF83143-6BF5-570A-D0F5-A5873A81AD19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 descr="metin, grafik, yazı tipi, grafik tasarım içeren bir resim&#10;&#10;Açıklama otomatik olarak oluşturuldu">
            <a:extLst>
              <a:ext uri="{FF2B5EF4-FFF2-40B4-BE49-F238E27FC236}">
                <a16:creationId xmlns:a16="http://schemas.microsoft.com/office/drawing/2014/main" id="{6EECE7EA-C6ED-FA42-F64F-C8A10956E9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053" y="5737412"/>
            <a:ext cx="614725" cy="850799"/>
          </a:xfrm>
          <a:prstGeom prst="rect">
            <a:avLst/>
          </a:prstGeom>
        </p:spPr>
      </p:pic>
      <p:pic>
        <p:nvPicPr>
          <p:cNvPr id="13" name="Resim 12" descr="metin, grafik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0AE3C0CC-7D0A-FAEF-BC1E-670C6B09D8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907" y="-280415"/>
            <a:ext cx="1264523" cy="1652016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34FC766F-5DDE-836B-F053-A3F998F72523}"/>
              </a:ext>
            </a:extLst>
          </p:cNvPr>
          <p:cNvSpPr txBox="1"/>
          <p:nvPr/>
        </p:nvSpPr>
        <p:spPr>
          <a:xfrm>
            <a:off x="6582844" y="4262399"/>
            <a:ext cx="507456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418 Rooms</a:t>
            </a:r>
            <a:endParaRPr lang="tr-TR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65.000 m²</a:t>
            </a:r>
            <a:endParaRPr lang="tr-TR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U</a:t>
            </a:r>
            <a:r>
              <a:rPr lang="tr-TR" err="1">
                <a:solidFill>
                  <a:schemeClr val="bg1"/>
                </a:solidFill>
                <a:ea typeface="+mn-lt"/>
                <a:cs typeface="+mn-lt"/>
              </a:rPr>
              <a:t>ltra</a:t>
            </a:r>
            <a:r>
              <a:rPr lang="tr-TR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tr-TR" err="1">
                <a:solidFill>
                  <a:schemeClr val="bg1"/>
                </a:solidFill>
                <a:ea typeface="+mn-lt"/>
                <a:cs typeface="+mn-lt"/>
              </a:rPr>
              <a:t>All</a:t>
            </a:r>
            <a:r>
              <a:rPr lang="tr-TR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tr-TR" err="1">
                <a:solidFill>
                  <a:schemeClr val="bg1"/>
                </a:solidFill>
                <a:ea typeface="+mn-lt"/>
                <a:cs typeface="+mn-lt"/>
              </a:rPr>
              <a:t>Inculisive</a:t>
            </a:r>
            <a:endParaRPr lang="tr-TR" err="1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Zones: ADULT / MIXED / FAMILY</a:t>
            </a:r>
            <a:endParaRPr lang="tr-TR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45 km to Dalaman Airport</a:t>
            </a:r>
            <a:endParaRPr lang="tr-TR">
              <a:solidFill>
                <a:schemeClr val="bg1"/>
              </a:solidFill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The 11th holiday resort of Fethiye according to the </a:t>
            </a:r>
            <a:endParaRPr lang="tr-TR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guest rating of Tripadvisor.</a:t>
            </a:r>
            <a:endParaRPr lang="tr-TR">
              <a:solidFill>
                <a:schemeClr val="bg1"/>
              </a:solidFill>
              <a:cs typeface="Calibri"/>
            </a:endParaRPr>
          </a:p>
          <a:p>
            <a:pPr algn="l"/>
            <a:endParaRPr lang="tr-TR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4758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1FDF4A-4ED7-9940-1A9A-2182CBBCE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7BFC7F-4C9C-0B0D-6130-4ED66E99FCFA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53CC0C-76FE-9A87-6F87-B9B1C92B99F1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lt Başlık 2">
            <a:extLst>
              <a:ext uri="{FF2B5EF4-FFF2-40B4-BE49-F238E27FC236}">
                <a16:creationId xmlns:a16="http://schemas.microsoft.com/office/drawing/2014/main" id="{08156010-46D4-023E-DCA6-CBEEB60E2D3C}"/>
              </a:ext>
            </a:extLst>
          </p:cNvPr>
          <p:cNvSpPr txBox="1">
            <a:spLocks/>
          </p:cNvSpPr>
          <p:nvPr/>
        </p:nvSpPr>
        <p:spPr>
          <a:xfrm>
            <a:off x="1066798" y="295694"/>
            <a:ext cx="4773201" cy="4663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3200" b="1">
                <a:latin typeface="Calibri"/>
                <a:ea typeface="Open Sans Light"/>
                <a:cs typeface="Gotham Black" pitchFamily="50" charset="0"/>
              </a:rPr>
              <a:t>ROOMS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665F3D7-A2A8-EF88-26FC-F610F7617E37}"/>
              </a:ext>
            </a:extLst>
          </p:cNvPr>
          <p:cNvSpPr txBox="1"/>
          <p:nvPr/>
        </p:nvSpPr>
        <p:spPr>
          <a:xfrm>
            <a:off x="7270450" y="1191015"/>
            <a:ext cx="4653578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tr-TR" sz="2000" b="1" err="1">
                <a:ea typeface="+mn-lt"/>
                <a:cs typeface="+mn-lt"/>
              </a:rPr>
              <a:t>Adult</a:t>
            </a:r>
            <a:r>
              <a:rPr lang="tr-TR" sz="2000" b="1">
                <a:ea typeface="+mn-lt"/>
                <a:cs typeface="+mn-lt"/>
              </a:rPr>
              <a:t> </a:t>
            </a:r>
            <a:r>
              <a:rPr lang="tr-TR" sz="2000" b="1" err="1">
                <a:ea typeface="+mn-lt"/>
                <a:cs typeface="+mn-lt"/>
              </a:rPr>
              <a:t>Area</a:t>
            </a:r>
            <a:endParaRPr lang="tr-TR" sz="2000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Standart Land </a:t>
            </a:r>
            <a:r>
              <a:rPr lang="tr-TR" sz="2000" err="1">
                <a:ea typeface="+mn-lt"/>
                <a:cs typeface="+mn-lt"/>
              </a:rPr>
              <a:t>View</a:t>
            </a:r>
            <a:r>
              <a:rPr lang="tr-TR" sz="2000">
                <a:ea typeface="+mn-lt"/>
                <a:cs typeface="+mn-lt"/>
              </a:rPr>
              <a:t>      (40 m2)</a:t>
            </a: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Standart Side </a:t>
            </a:r>
            <a:r>
              <a:rPr lang="tr-TR" sz="2000" err="1">
                <a:ea typeface="+mn-lt"/>
                <a:cs typeface="+mn-lt"/>
              </a:rPr>
              <a:t>Sea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View</a:t>
            </a:r>
            <a:r>
              <a:rPr lang="tr-TR" sz="2000">
                <a:ea typeface="+mn-lt"/>
                <a:cs typeface="+mn-lt"/>
              </a:rPr>
              <a:t>          (40m2)</a:t>
            </a: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Standart </a:t>
            </a:r>
            <a:r>
              <a:rPr lang="tr-TR" sz="2000" err="1">
                <a:ea typeface="+mn-lt"/>
                <a:cs typeface="+mn-lt"/>
              </a:rPr>
              <a:t>Sea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View</a:t>
            </a:r>
            <a:r>
              <a:rPr lang="tr-TR" sz="2000">
                <a:ea typeface="+mn-lt"/>
                <a:cs typeface="+mn-lt"/>
              </a:rPr>
              <a:t>                   (43 m2)</a:t>
            </a: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Standart </a:t>
            </a:r>
            <a:r>
              <a:rPr lang="tr-TR" sz="2000" err="1">
                <a:ea typeface="+mn-lt"/>
                <a:cs typeface="+mn-lt"/>
              </a:rPr>
              <a:t>Swim-Up</a:t>
            </a:r>
            <a:r>
              <a:rPr lang="tr-TR" sz="2000">
                <a:ea typeface="+mn-lt"/>
                <a:cs typeface="+mn-lt"/>
              </a:rPr>
              <a:t>                   (45 m2)</a:t>
            </a:r>
            <a:endParaRPr lang="tr-TR" sz="2000" b="1">
              <a:ea typeface="+mn-lt"/>
              <a:cs typeface="+mn-lt"/>
            </a:endParaRPr>
          </a:p>
          <a:p>
            <a:endParaRPr lang="tr-TR" sz="2000" b="1">
              <a:ea typeface="+mn-lt"/>
              <a:cs typeface="+mn-lt"/>
            </a:endParaRPr>
          </a:p>
          <a:p>
            <a:pPr>
              <a:buFont typeface="Arial"/>
            </a:pPr>
            <a:r>
              <a:rPr lang="tr-TR" sz="2000" b="1">
                <a:ea typeface="+mn-lt"/>
                <a:cs typeface="+mn-lt"/>
              </a:rPr>
              <a:t>Mixed </a:t>
            </a:r>
            <a:r>
              <a:rPr lang="tr-TR" sz="2000" b="1" err="1">
                <a:ea typeface="+mn-lt"/>
                <a:cs typeface="+mn-lt"/>
              </a:rPr>
              <a:t>Area</a:t>
            </a:r>
            <a:endParaRPr lang="tr-TR" sz="2000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Standart Land </a:t>
            </a:r>
            <a:r>
              <a:rPr lang="tr-TR" sz="2000" err="1">
                <a:ea typeface="+mn-lt"/>
                <a:cs typeface="+mn-lt"/>
              </a:rPr>
              <a:t>View</a:t>
            </a:r>
            <a:r>
              <a:rPr lang="tr-TR" sz="2000">
                <a:ea typeface="+mn-lt"/>
                <a:cs typeface="+mn-lt"/>
              </a:rPr>
              <a:t>                (40 m2)</a:t>
            </a: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Standart DBL4 </a:t>
            </a:r>
            <a:r>
              <a:rPr lang="tr-TR" sz="2000" err="1">
                <a:ea typeface="+mn-lt"/>
                <a:cs typeface="+mn-lt"/>
              </a:rPr>
              <a:t>Room</a:t>
            </a:r>
            <a:r>
              <a:rPr lang="tr-TR" sz="2000">
                <a:ea typeface="+mn-lt"/>
                <a:cs typeface="+mn-lt"/>
              </a:rPr>
              <a:t> Land </a:t>
            </a:r>
            <a:r>
              <a:rPr lang="tr-TR" sz="2000" err="1">
                <a:ea typeface="+mn-lt"/>
                <a:cs typeface="+mn-lt"/>
              </a:rPr>
              <a:t>View</a:t>
            </a:r>
            <a:r>
              <a:rPr lang="tr-TR" sz="2000">
                <a:ea typeface="+mn-lt"/>
                <a:cs typeface="+mn-lt"/>
              </a:rPr>
              <a:t> (43 m2)</a:t>
            </a: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Standart </a:t>
            </a:r>
            <a:r>
              <a:rPr lang="tr-TR" sz="2000" err="1">
                <a:ea typeface="+mn-lt"/>
                <a:cs typeface="+mn-lt"/>
              </a:rPr>
              <a:t>Sea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View</a:t>
            </a:r>
            <a:r>
              <a:rPr lang="tr-TR" sz="2000">
                <a:ea typeface="+mn-lt"/>
                <a:cs typeface="+mn-lt"/>
              </a:rPr>
              <a:t>                  (43 m2)</a:t>
            </a:r>
            <a:endParaRPr lang="tr-TR" sz="2000" b="1">
              <a:ea typeface="+mn-lt"/>
              <a:cs typeface="+mn-lt"/>
            </a:endParaRPr>
          </a:p>
          <a:p>
            <a:endParaRPr lang="tr-TR" sz="2000" b="1">
              <a:ea typeface="+mn-lt"/>
              <a:cs typeface="+mn-lt"/>
            </a:endParaRPr>
          </a:p>
          <a:p>
            <a:pPr>
              <a:buFont typeface="Arial"/>
            </a:pPr>
            <a:r>
              <a:rPr lang="tr-TR" sz="2000" b="1" err="1">
                <a:ea typeface="+mn-lt"/>
                <a:cs typeface="+mn-lt"/>
              </a:rPr>
              <a:t>Family</a:t>
            </a:r>
            <a:r>
              <a:rPr lang="tr-TR" sz="2000" b="1">
                <a:ea typeface="+mn-lt"/>
                <a:cs typeface="+mn-lt"/>
              </a:rPr>
              <a:t> </a:t>
            </a:r>
            <a:r>
              <a:rPr lang="tr-TR" sz="2000" b="1" err="1">
                <a:ea typeface="+mn-lt"/>
                <a:cs typeface="+mn-lt"/>
              </a:rPr>
              <a:t>Area</a:t>
            </a:r>
            <a:endParaRPr lang="tr-TR" sz="2000" b="1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Family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Garden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View</a:t>
            </a:r>
            <a:r>
              <a:rPr lang="tr-TR" sz="2000">
                <a:ea typeface="+mn-lt"/>
                <a:cs typeface="+mn-lt"/>
              </a:rPr>
              <a:t>                  (46 m2)</a:t>
            </a: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Family</a:t>
            </a:r>
            <a:r>
              <a:rPr lang="tr-TR" sz="2000">
                <a:ea typeface="+mn-lt"/>
                <a:cs typeface="+mn-lt"/>
              </a:rPr>
              <a:t> Side </a:t>
            </a:r>
            <a:r>
              <a:rPr lang="tr-TR" sz="2000" err="1">
                <a:ea typeface="+mn-lt"/>
                <a:cs typeface="+mn-lt"/>
              </a:rPr>
              <a:t>Sea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View</a:t>
            </a:r>
            <a:r>
              <a:rPr lang="tr-TR" sz="2000">
                <a:ea typeface="+mn-lt"/>
                <a:cs typeface="+mn-lt"/>
              </a:rPr>
              <a:t>                    (46 m2)</a:t>
            </a: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Family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Swim-Up</a:t>
            </a:r>
            <a:r>
              <a:rPr lang="tr-TR" sz="2000">
                <a:ea typeface="+mn-lt"/>
                <a:cs typeface="+mn-lt"/>
              </a:rPr>
              <a:t>                             (51 m2)</a:t>
            </a: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Superior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Family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Swim-Up</a:t>
            </a:r>
            <a:r>
              <a:rPr lang="tr-TR" sz="2000">
                <a:ea typeface="+mn-lt"/>
                <a:cs typeface="+mn-lt"/>
              </a:rPr>
              <a:t>             (69 m2)</a:t>
            </a:r>
          </a:p>
        </p:txBody>
      </p:sp>
      <p:pic>
        <p:nvPicPr>
          <p:cNvPr id="17" name="Resim 16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B3956AF8-701A-738F-838B-81B44E628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2" y="5697004"/>
            <a:ext cx="693701" cy="960104"/>
          </a:xfrm>
          <a:prstGeom prst="rect">
            <a:avLst/>
          </a:prstGeom>
        </p:spPr>
      </p:pic>
      <p:pic>
        <p:nvPicPr>
          <p:cNvPr id="2" name="Resim 1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9A4ACBD0-30DF-628B-B1D8-D6A49DE4AB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pic>
        <p:nvPicPr>
          <p:cNvPr id="3" name="Resim 2" descr="metin, grafik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4248962B-36C3-568F-C8CD-20AD4185D7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907" y="-280415"/>
            <a:ext cx="1264523" cy="1652016"/>
          </a:xfrm>
          <a:prstGeom prst="rect">
            <a:avLst/>
          </a:prstGeom>
        </p:spPr>
      </p:pic>
      <p:pic>
        <p:nvPicPr>
          <p:cNvPr id="4" name="Resim 3" descr="iç mekan, duvar, iç mekan tasarımı, oda içeren bir resim&#10;&#10;Açıklama otomatik olarak oluşturuldu">
            <a:extLst>
              <a:ext uri="{FF2B5EF4-FFF2-40B4-BE49-F238E27FC236}">
                <a16:creationId xmlns:a16="http://schemas.microsoft.com/office/drawing/2014/main" id="{1148B979-8D46-2350-364C-028333283D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33" y="1404541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27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1FDF4A-4ED7-9940-1A9A-2182CBBCE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7BFC7F-4C9C-0B0D-6130-4ED66E99FCFA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53CC0C-76FE-9A87-6F87-B9B1C92B99F1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lt Başlık 2">
            <a:extLst>
              <a:ext uri="{FF2B5EF4-FFF2-40B4-BE49-F238E27FC236}">
                <a16:creationId xmlns:a16="http://schemas.microsoft.com/office/drawing/2014/main" id="{08156010-46D4-023E-DCA6-CBEEB60E2D3C}"/>
              </a:ext>
            </a:extLst>
          </p:cNvPr>
          <p:cNvSpPr txBox="1">
            <a:spLocks/>
          </p:cNvSpPr>
          <p:nvPr/>
        </p:nvSpPr>
        <p:spPr>
          <a:xfrm>
            <a:off x="1066798" y="295694"/>
            <a:ext cx="4773201" cy="4663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3200" b="1">
                <a:latin typeface="Calibri"/>
                <a:ea typeface="Open Sans Light"/>
                <a:cs typeface="Calibri"/>
              </a:rPr>
              <a:t>POOLS &amp; BEACH</a:t>
            </a:r>
            <a:endParaRPr lang="tr-TR" sz="3200" b="1">
              <a:latin typeface="Calibri"/>
              <a:ea typeface="Open Sans Light" panose="020B0306030504020204" pitchFamily="34" charset="0"/>
              <a:cs typeface="Calibri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665F3D7-A2A8-EF88-26FC-F610F7617E37}"/>
              </a:ext>
            </a:extLst>
          </p:cNvPr>
          <p:cNvSpPr txBox="1"/>
          <p:nvPr/>
        </p:nvSpPr>
        <p:spPr>
          <a:xfrm>
            <a:off x="2391081" y="4705736"/>
            <a:ext cx="214666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Main </a:t>
            </a:r>
            <a:r>
              <a:rPr lang="tr-TR" sz="2000" err="1">
                <a:ea typeface="+mn-lt"/>
                <a:cs typeface="+mn-lt"/>
              </a:rPr>
              <a:t>Pool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Adult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Only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Pool</a:t>
            </a:r>
            <a:endParaRPr lang="tr-TR" sz="20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Slide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Pool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Indoor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Pool</a:t>
            </a:r>
            <a:endParaRPr lang="tr-TR" sz="2000">
              <a:ea typeface="+mn-lt"/>
              <a:cs typeface="+mn-lt"/>
            </a:endParaRPr>
          </a:p>
        </p:txBody>
      </p:sp>
      <p:pic>
        <p:nvPicPr>
          <p:cNvPr id="17" name="Resim 16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B3956AF8-701A-738F-838B-81B44E628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2" y="5697004"/>
            <a:ext cx="693701" cy="960104"/>
          </a:xfrm>
          <a:prstGeom prst="rect">
            <a:avLst/>
          </a:prstGeom>
        </p:spPr>
      </p:pic>
      <p:pic>
        <p:nvPicPr>
          <p:cNvPr id="2" name="Resim 1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4ECD1B4B-C8CA-5F94-948D-6E4B44537D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pic>
        <p:nvPicPr>
          <p:cNvPr id="3" name="Resim 2" descr="metin, grafik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2483C6D5-405C-B52D-EAC3-5668B296E2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907" y="-280415"/>
            <a:ext cx="1264523" cy="1652016"/>
          </a:xfrm>
          <a:prstGeom prst="rect">
            <a:avLst/>
          </a:prstGeom>
        </p:spPr>
      </p:pic>
      <p:pic>
        <p:nvPicPr>
          <p:cNvPr id="4" name="Resim 3" descr="dış mekan, gökyüzü, ağaç, bitki içeren bir resim&#10;&#10;Açıklama otomatik olarak oluşturuldu">
            <a:extLst>
              <a:ext uri="{FF2B5EF4-FFF2-40B4-BE49-F238E27FC236}">
                <a16:creationId xmlns:a16="http://schemas.microsoft.com/office/drawing/2014/main" id="{F187D622-E25E-D5F2-C0C8-77FFDA0497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142" y="1259706"/>
            <a:ext cx="4830563" cy="3236026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8B89E9B-34D6-692E-5ED6-B38F2702A4CB}"/>
              </a:ext>
            </a:extLst>
          </p:cNvPr>
          <p:cNvSpPr txBox="1"/>
          <p:nvPr/>
        </p:nvSpPr>
        <p:spPr>
          <a:xfrm>
            <a:off x="7564888" y="5019713"/>
            <a:ext cx="245423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tr-TR" sz="2000" err="1">
                <a:cs typeface="Calibri"/>
              </a:rPr>
              <a:t>Cabanas</a:t>
            </a:r>
            <a:endParaRPr lang="en-US" sz="2000" err="1"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tr-TR" sz="2000">
                <a:cs typeface="Calibri"/>
              </a:rPr>
              <a:t>Hotel </a:t>
            </a:r>
            <a:r>
              <a:rPr lang="tr-TR" sz="2000" err="1">
                <a:cs typeface="Calibri"/>
              </a:rPr>
              <a:t>Own</a:t>
            </a:r>
            <a:r>
              <a:rPr lang="tr-TR" sz="2000">
                <a:cs typeface="Calibri"/>
              </a:rPr>
              <a:t> </a:t>
            </a:r>
            <a:r>
              <a:rPr lang="tr-TR" sz="2000" err="1">
                <a:cs typeface="Calibri"/>
              </a:rPr>
              <a:t>Beach</a:t>
            </a:r>
            <a:endParaRPr lang="tr-TR" err="1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077CA418-9AF6-A728-E793-7FE0BEA0CB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34" y="1264599"/>
            <a:ext cx="4834759" cy="32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6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1FDF4A-4ED7-9940-1A9A-2182CBBCE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A87BFC7F-4C9C-0B0D-6130-4ED66E99FCFA}"/>
              </a:ext>
            </a:extLst>
          </p:cNvPr>
          <p:cNvSpPr/>
          <p:nvPr/>
        </p:nvSpPr>
        <p:spPr>
          <a:xfrm flipH="1">
            <a:off x="962808" y="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B353CC0C-76FE-9A87-6F87-B9B1C92B99F1}"/>
              </a:ext>
            </a:extLst>
          </p:cNvPr>
          <p:cNvSpPr/>
          <p:nvPr/>
        </p:nvSpPr>
        <p:spPr>
          <a:xfrm flipH="1">
            <a:off x="962808" y="6096000"/>
            <a:ext cx="45719" cy="762000"/>
          </a:xfrm>
          <a:prstGeom prst="rect">
            <a:avLst/>
          </a:prstGeom>
          <a:solidFill>
            <a:srgbClr val="FF00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Alt Başlık 2">
            <a:extLst>
              <a:ext uri="{FF2B5EF4-FFF2-40B4-BE49-F238E27FC236}">
                <a16:creationId xmlns:a16="http://schemas.microsoft.com/office/drawing/2014/main" id="{08156010-46D4-023E-DCA6-CBEEB60E2D3C}"/>
              </a:ext>
            </a:extLst>
          </p:cNvPr>
          <p:cNvSpPr txBox="1">
            <a:spLocks/>
          </p:cNvSpPr>
          <p:nvPr/>
        </p:nvSpPr>
        <p:spPr>
          <a:xfrm>
            <a:off x="1066798" y="295694"/>
            <a:ext cx="4773201" cy="4663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tr-TR" sz="3200" b="1">
                <a:latin typeface="Calibri"/>
                <a:ea typeface="Open Sans Light" panose="020B0306030504020204" pitchFamily="34" charset="0"/>
                <a:cs typeface="Calibri"/>
              </a:rPr>
              <a:t>RESTAURANTS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665F3D7-A2A8-EF88-26FC-F610F7617E37}"/>
              </a:ext>
            </a:extLst>
          </p:cNvPr>
          <p:cNvSpPr txBox="1"/>
          <p:nvPr/>
        </p:nvSpPr>
        <p:spPr>
          <a:xfrm>
            <a:off x="7417045" y="1718765"/>
            <a:ext cx="4056766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tr-TR" sz="2000" b="1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The</a:t>
            </a:r>
            <a:r>
              <a:rPr lang="tr-TR" sz="2000">
                <a:ea typeface="+mn-lt"/>
                <a:cs typeface="+mn-lt"/>
              </a:rPr>
              <a:t> </a:t>
            </a:r>
            <a:r>
              <a:rPr lang="tr-TR" sz="2000" err="1">
                <a:ea typeface="+mn-lt"/>
                <a:cs typeface="+mn-lt"/>
              </a:rPr>
              <a:t>Restaurant</a:t>
            </a:r>
            <a:r>
              <a:rPr lang="tr-TR" sz="2000">
                <a:ea typeface="+mn-lt"/>
                <a:cs typeface="+mn-lt"/>
              </a:rPr>
              <a:t> (Main)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Amber (</a:t>
            </a:r>
            <a:r>
              <a:rPr lang="tr-TR" sz="2000" err="1">
                <a:ea typeface="+mn-lt"/>
                <a:cs typeface="+mn-lt"/>
              </a:rPr>
              <a:t>Turkish</a:t>
            </a:r>
            <a:r>
              <a:rPr lang="tr-TR" sz="2000">
                <a:ea typeface="+mn-lt"/>
                <a:cs typeface="+mn-lt"/>
              </a:rPr>
              <a:t>)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Sunset</a:t>
            </a:r>
            <a:r>
              <a:rPr lang="tr-TR" sz="2000">
                <a:ea typeface="+mn-lt"/>
                <a:cs typeface="+mn-lt"/>
              </a:rPr>
              <a:t> (</a:t>
            </a:r>
            <a:r>
              <a:rPr lang="tr-TR" sz="2000" err="1">
                <a:ea typeface="+mn-lt"/>
                <a:cs typeface="+mn-lt"/>
              </a:rPr>
              <a:t>Steak</a:t>
            </a:r>
            <a:r>
              <a:rPr lang="tr-TR" sz="2000">
                <a:ea typeface="+mn-lt"/>
                <a:cs typeface="+mn-lt"/>
              </a:rPr>
              <a:t> House)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Basilico</a:t>
            </a:r>
            <a:r>
              <a:rPr lang="tr-TR" sz="2000">
                <a:ea typeface="+mn-lt"/>
                <a:cs typeface="+mn-lt"/>
              </a:rPr>
              <a:t> (</a:t>
            </a:r>
            <a:r>
              <a:rPr lang="tr-TR" sz="2000" err="1">
                <a:ea typeface="+mn-lt"/>
                <a:cs typeface="+mn-lt"/>
              </a:rPr>
              <a:t>Italian</a:t>
            </a:r>
            <a:r>
              <a:rPr lang="tr-TR" sz="2000">
                <a:ea typeface="+mn-lt"/>
                <a:cs typeface="+mn-lt"/>
              </a:rPr>
              <a:t>)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 err="1">
                <a:ea typeface="+mn-lt"/>
                <a:cs typeface="+mn-lt"/>
              </a:rPr>
              <a:t>Neoman</a:t>
            </a:r>
            <a:r>
              <a:rPr lang="tr-TR" sz="2000">
                <a:ea typeface="+mn-lt"/>
                <a:cs typeface="+mn-lt"/>
              </a:rPr>
              <a:t> (International)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Tao (</a:t>
            </a:r>
            <a:r>
              <a:rPr lang="tr-TR" sz="2000" err="1">
                <a:ea typeface="+mn-lt"/>
                <a:cs typeface="+mn-lt"/>
              </a:rPr>
              <a:t>Asian</a:t>
            </a:r>
            <a:r>
              <a:rPr lang="tr-TR" sz="2000">
                <a:ea typeface="+mn-lt"/>
                <a:cs typeface="+mn-lt"/>
              </a:rPr>
              <a:t>)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tr-TR" sz="2000">
                <a:ea typeface="+mn-lt"/>
                <a:cs typeface="+mn-lt"/>
              </a:rPr>
              <a:t>Gözleme</a:t>
            </a:r>
            <a:endParaRPr lang="tr-TR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tr-TR" sz="2000">
              <a:ea typeface="+mn-lt"/>
              <a:cs typeface="+mn-lt"/>
            </a:endParaRPr>
          </a:p>
          <a:p>
            <a:r>
              <a:rPr lang="tr-TR" sz="2000" b="1">
                <a:ea typeface="+mn-lt"/>
                <a:cs typeface="+mn-lt"/>
              </a:rPr>
              <a:t>*24 </a:t>
            </a:r>
            <a:r>
              <a:rPr lang="tr-TR" sz="2000" b="1" err="1">
                <a:ea typeface="+mn-lt"/>
                <a:cs typeface="+mn-lt"/>
              </a:rPr>
              <a:t>Hours</a:t>
            </a:r>
            <a:r>
              <a:rPr lang="tr-TR" sz="2000" b="1">
                <a:ea typeface="+mn-lt"/>
                <a:cs typeface="+mn-lt"/>
              </a:rPr>
              <a:t> Bar &amp; </a:t>
            </a:r>
            <a:r>
              <a:rPr lang="tr-TR" sz="2000" b="1" err="1">
                <a:ea typeface="+mn-lt"/>
                <a:cs typeface="+mn-lt"/>
              </a:rPr>
              <a:t>Food</a:t>
            </a:r>
            <a:r>
              <a:rPr lang="tr-TR" sz="2000" b="1">
                <a:ea typeface="+mn-lt"/>
                <a:cs typeface="+mn-lt"/>
              </a:rPr>
              <a:t> Service</a:t>
            </a:r>
            <a:endParaRPr lang="tr-TR" sz="2000" b="1">
              <a:cs typeface="Calibri"/>
            </a:endParaRPr>
          </a:p>
        </p:txBody>
      </p:sp>
      <p:pic>
        <p:nvPicPr>
          <p:cNvPr id="17" name="Resim 16" descr="renklilik, karanlık, ekran görüntüsü, grafik içeren bir resim&#10;&#10;Açıklama otomatik olarak oluşturuldu">
            <a:extLst>
              <a:ext uri="{FF2B5EF4-FFF2-40B4-BE49-F238E27FC236}">
                <a16:creationId xmlns:a16="http://schemas.microsoft.com/office/drawing/2014/main" id="{B3956AF8-701A-738F-838B-81B44E628D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82" y="5697004"/>
            <a:ext cx="693701" cy="960104"/>
          </a:xfrm>
          <a:prstGeom prst="rect">
            <a:avLst/>
          </a:prstGeom>
        </p:spPr>
      </p:pic>
      <p:pic>
        <p:nvPicPr>
          <p:cNvPr id="2" name="Resim 1" descr="siyah, karanlık içeren bir resim&#10;&#10;Açıklama otomatik olarak oluşturuldu">
            <a:extLst>
              <a:ext uri="{FF2B5EF4-FFF2-40B4-BE49-F238E27FC236}">
                <a16:creationId xmlns:a16="http://schemas.microsoft.com/office/drawing/2014/main" id="{F267EA3F-9F76-3891-FE72-0FD622F760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2" y="-161401"/>
            <a:ext cx="1163735" cy="1533002"/>
          </a:xfrm>
          <a:prstGeom prst="rect">
            <a:avLst/>
          </a:prstGeom>
        </p:spPr>
      </p:pic>
      <p:pic>
        <p:nvPicPr>
          <p:cNvPr id="3" name="Resim 2" descr="metin, grafik, grafik tasarım, yazı tipi içeren bir resim&#10;&#10;Açıklama otomatik olarak oluşturuldu">
            <a:extLst>
              <a:ext uri="{FF2B5EF4-FFF2-40B4-BE49-F238E27FC236}">
                <a16:creationId xmlns:a16="http://schemas.microsoft.com/office/drawing/2014/main" id="{B4163FDC-67C8-2AF5-45BE-57FA4AE3BD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8907" y="-280415"/>
            <a:ext cx="1264523" cy="1652016"/>
          </a:xfrm>
          <a:prstGeom prst="rect">
            <a:avLst/>
          </a:prstGeom>
        </p:spPr>
      </p:pic>
      <p:pic>
        <p:nvPicPr>
          <p:cNvPr id="4" name="Resim 3" descr="mobilya, mutfak ve yemek odası masası, iç mekan, masa içeren bir resim&#10;&#10;Açıklama otomatik olarak oluşturuldu">
            <a:extLst>
              <a:ext uri="{FF2B5EF4-FFF2-40B4-BE49-F238E27FC236}">
                <a16:creationId xmlns:a16="http://schemas.microsoft.com/office/drawing/2014/main" id="{31979244-7A11-ED25-5E7F-2692DECBED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10" y="1399021"/>
            <a:ext cx="6096000" cy="40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2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FD9DE"/>
      </a:accent1>
      <a:accent2>
        <a:srgbClr val="6AC9CB"/>
      </a:accent2>
      <a:accent3>
        <a:srgbClr val="85C7EE"/>
      </a:accent3>
      <a:accent4>
        <a:srgbClr val="58A0D7"/>
      </a:accent4>
      <a:accent5>
        <a:srgbClr val="5B9BD5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EFA506C80373FF45B06889163E811773" ma:contentTypeVersion="17" ma:contentTypeDescription="Yeni belge oluşturun." ma:contentTypeScope="" ma:versionID="81b5517059d9f3adbaee841e5f8fd36e">
  <xsd:schema xmlns:xsd="http://www.w3.org/2001/XMLSchema" xmlns:xs="http://www.w3.org/2001/XMLSchema" xmlns:p="http://schemas.microsoft.com/office/2006/metadata/properties" xmlns:ns2="e97ffedc-46e3-49a1-b9e9-8a1fd10734c1" xmlns:ns3="ffdae255-a7de-407d-80ac-69856a34f22f" targetNamespace="http://schemas.microsoft.com/office/2006/metadata/properties" ma:root="true" ma:fieldsID="4b45b768db745cdb73d6a6d62df41710" ns2:_="" ns3:_="">
    <xsd:import namespace="e97ffedc-46e3-49a1-b9e9-8a1fd10734c1"/>
    <xsd:import namespace="ffdae255-a7de-407d-80ac-69856a34f2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7ffedc-46e3-49a1-b9e9-8a1fd10734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Resim Etiketleri" ma:readOnly="false" ma:fieldId="{5cf76f15-5ced-4ddc-b409-7134ff3c332f}" ma:taxonomyMulti="true" ma:sspId="861f48b4-aeee-4077-bba3-eafad07b59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ae255-a7de-407d-80ac-69856a34f22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91ede426-2ca7-4bc9-8d3b-fb71cd271053}" ma:internalName="TaxCatchAll" ma:showField="CatchAllData" ma:web="ffdae255-a7de-407d-80ac-69856a34f2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fdae255-a7de-407d-80ac-69856a34f22f" xsi:nil="true"/>
    <lcf76f155ced4ddcb4097134ff3c332f xmlns="e97ffedc-46e3-49a1-b9e9-8a1fd10734c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86E9414-98C6-43E0-84A2-F9EDC3DA08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3F36CD-FEBB-4E71-842F-2C87B7D3CFEB}">
  <ds:schemaRefs>
    <ds:schemaRef ds:uri="e97ffedc-46e3-49a1-b9e9-8a1fd10734c1"/>
    <ds:schemaRef ds:uri="ffdae255-a7de-407d-80ac-69856a34f2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451395D-C54D-4C98-A8EE-F2244319F2D9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schemas.microsoft.com/office/2006/metadata/properties"/>
    <ds:schemaRef ds:uri="ffdae255-a7de-407d-80ac-69856a34f22f"/>
    <ds:schemaRef ds:uri="http://schemas.microsoft.com/office/infopath/2007/PartnerControls"/>
    <ds:schemaRef ds:uri="e97ffedc-46e3-49a1-b9e9-8a1fd10734c1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562</Words>
  <Application>Microsoft Office PowerPoint</Application>
  <PresentationFormat>Geniş ekran</PresentationFormat>
  <Paragraphs>151</Paragraphs>
  <Slides>28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6" baseType="lpstr">
      <vt:lpstr>Arial</vt:lpstr>
      <vt:lpstr>Arial,Sans-Serif</vt:lpstr>
      <vt:lpstr>Calibri</vt:lpstr>
      <vt:lpstr>Gotham</vt:lpstr>
      <vt:lpstr>Gotham Light</vt:lpstr>
      <vt:lpstr>Palatino Linotype</vt:lpstr>
      <vt:lpstr>Poppins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Melisa ŞİMŞEK</cp:lastModifiedBy>
  <cp:revision>3</cp:revision>
  <dcterms:created xsi:type="dcterms:W3CDTF">2023-04-08T05:00:18Z</dcterms:created>
  <dcterms:modified xsi:type="dcterms:W3CDTF">2025-04-30T08:13:24Z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0x010100EFA506C80373FF45B06889163E811773</vt:lpwstr>
  </property>
  <property fmtid="{D5CDD505-2E9C-101B-9397-08002B2CF9AE}" pid="3" name="MediaServiceImageTags">
    <vt:lpwstr/>
  </property>
</Properties>
</file>